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62" r:id="rId2"/>
    <p:sldId id="293" r:id="rId3"/>
    <p:sldId id="294" r:id="rId4"/>
    <p:sldId id="310" r:id="rId5"/>
    <p:sldId id="257" r:id="rId6"/>
    <p:sldId id="261" r:id="rId7"/>
    <p:sldId id="259" r:id="rId8"/>
    <p:sldId id="258" r:id="rId9"/>
    <p:sldId id="286" r:id="rId10"/>
    <p:sldId id="311" r:id="rId11"/>
    <p:sldId id="287" r:id="rId12"/>
    <p:sldId id="312" r:id="rId13"/>
    <p:sldId id="263" r:id="rId14"/>
    <p:sldId id="264" r:id="rId15"/>
    <p:sldId id="265" r:id="rId16"/>
    <p:sldId id="266" r:id="rId17"/>
    <p:sldId id="267" r:id="rId18"/>
    <p:sldId id="268" r:id="rId19"/>
    <p:sldId id="269" r:id="rId20"/>
    <p:sldId id="270" r:id="rId21"/>
    <p:sldId id="313" r:id="rId22"/>
    <p:sldId id="271" r:id="rId23"/>
    <p:sldId id="272" r:id="rId24"/>
    <p:sldId id="273" r:id="rId25"/>
    <p:sldId id="309" r:id="rId26"/>
    <p:sldId id="31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FDF"/>
    <a:srgbClr val="A49B94"/>
    <a:srgbClr val="B99983"/>
    <a:srgbClr val="9B9C89"/>
    <a:srgbClr val="660800"/>
    <a:srgbClr val="4D73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50"/>
  </p:normalViewPr>
  <p:slideViewPr>
    <p:cSldViewPr snapToGrid="0" snapToObjects="1">
      <p:cViewPr varScale="1">
        <p:scale>
          <a:sx n="103" d="100"/>
          <a:sy n="103" d="100"/>
        </p:scale>
        <p:origin x="8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79A7A-4977-5E44-BD48-315ECE272636}" type="datetimeFigureOut">
              <a:rPr lang="en-US" smtClean="0"/>
              <a:t>9/16/20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A5017E-4A2E-444D-9F5F-90E822F186F0}" type="slidenum">
              <a:rPr lang="en-US" smtClean="0"/>
              <a:t>‹#›</a:t>
            </a:fld>
            <a:endParaRPr lang="en-US"/>
          </a:p>
        </p:txBody>
      </p:sp>
    </p:spTree>
    <p:extLst>
      <p:ext uri="{BB962C8B-B14F-4D97-AF65-F5344CB8AC3E}">
        <p14:creationId xmlns:p14="http://schemas.microsoft.com/office/powerpoint/2010/main" val="941326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4547F-9DFC-054B-A9DC-776FD409E8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16E451-0E24-3549-B764-D3DF84B5E5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046C39-2A57-4F48-82A8-3C4AC542A6D8}"/>
              </a:ext>
            </a:extLst>
          </p:cNvPr>
          <p:cNvSpPr>
            <a:spLocks noGrp="1"/>
          </p:cNvSpPr>
          <p:nvPr>
            <p:ph type="dt" sz="half" idx="10"/>
          </p:nvPr>
        </p:nvSpPr>
        <p:spPr/>
        <p:txBody>
          <a:bodyPr/>
          <a:lstStyle/>
          <a:p>
            <a:fld id="{433BAE00-F1C2-AF40-82E6-A78D7B3B7D53}" type="datetimeFigureOut">
              <a:rPr lang="en-US" smtClean="0"/>
              <a:t>9/16/20</a:t>
            </a:fld>
            <a:endParaRPr lang="en-US"/>
          </a:p>
        </p:txBody>
      </p:sp>
      <p:sp>
        <p:nvSpPr>
          <p:cNvPr id="5" name="Footer Placeholder 4">
            <a:extLst>
              <a:ext uri="{FF2B5EF4-FFF2-40B4-BE49-F238E27FC236}">
                <a16:creationId xmlns:a16="http://schemas.microsoft.com/office/drawing/2014/main" id="{81A69B3E-BCC2-1E40-AAAA-1EC17365FD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CB271-AB04-D843-B711-DA6624376419}"/>
              </a:ext>
            </a:extLst>
          </p:cNvPr>
          <p:cNvSpPr>
            <a:spLocks noGrp="1"/>
          </p:cNvSpPr>
          <p:nvPr>
            <p:ph type="sldNum" sz="quarter" idx="12"/>
          </p:nvPr>
        </p:nvSpPr>
        <p:spPr/>
        <p:txBody>
          <a:bodyPr/>
          <a:lstStyle/>
          <a:p>
            <a:fld id="{35CFC116-1DAE-B54C-BC25-4F9E0771A68D}" type="slidenum">
              <a:rPr lang="en-US" smtClean="0"/>
              <a:t>‹#›</a:t>
            </a:fld>
            <a:endParaRPr lang="en-US"/>
          </a:p>
        </p:txBody>
      </p:sp>
    </p:spTree>
    <p:extLst>
      <p:ext uri="{BB962C8B-B14F-4D97-AF65-F5344CB8AC3E}">
        <p14:creationId xmlns:p14="http://schemas.microsoft.com/office/powerpoint/2010/main" val="2743365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37263-DC58-D14E-8878-5D2435C60C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BEAC4B-6DFB-FF4D-9407-74992E76BA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7103B-E5C8-D84D-B86B-F579EE7D1984}"/>
              </a:ext>
            </a:extLst>
          </p:cNvPr>
          <p:cNvSpPr>
            <a:spLocks noGrp="1"/>
          </p:cNvSpPr>
          <p:nvPr>
            <p:ph type="dt" sz="half" idx="10"/>
          </p:nvPr>
        </p:nvSpPr>
        <p:spPr/>
        <p:txBody>
          <a:bodyPr/>
          <a:lstStyle/>
          <a:p>
            <a:fld id="{433BAE00-F1C2-AF40-82E6-A78D7B3B7D53}" type="datetimeFigureOut">
              <a:rPr lang="en-US" smtClean="0"/>
              <a:t>9/16/20</a:t>
            </a:fld>
            <a:endParaRPr lang="en-US"/>
          </a:p>
        </p:txBody>
      </p:sp>
      <p:sp>
        <p:nvSpPr>
          <p:cNvPr id="5" name="Footer Placeholder 4">
            <a:extLst>
              <a:ext uri="{FF2B5EF4-FFF2-40B4-BE49-F238E27FC236}">
                <a16:creationId xmlns:a16="http://schemas.microsoft.com/office/drawing/2014/main" id="{0CACFF0F-F90B-7C43-90E0-5A64ECC97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9A0FF7-71FE-C04C-BB2B-1AA409C7F47C}"/>
              </a:ext>
            </a:extLst>
          </p:cNvPr>
          <p:cNvSpPr>
            <a:spLocks noGrp="1"/>
          </p:cNvSpPr>
          <p:nvPr>
            <p:ph type="sldNum" sz="quarter" idx="12"/>
          </p:nvPr>
        </p:nvSpPr>
        <p:spPr/>
        <p:txBody>
          <a:bodyPr/>
          <a:lstStyle/>
          <a:p>
            <a:fld id="{35CFC116-1DAE-B54C-BC25-4F9E0771A68D}" type="slidenum">
              <a:rPr lang="en-US" smtClean="0"/>
              <a:t>‹#›</a:t>
            </a:fld>
            <a:endParaRPr lang="en-US"/>
          </a:p>
        </p:txBody>
      </p:sp>
    </p:spTree>
    <p:extLst>
      <p:ext uri="{BB962C8B-B14F-4D97-AF65-F5344CB8AC3E}">
        <p14:creationId xmlns:p14="http://schemas.microsoft.com/office/powerpoint/2010/main" val="2681519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115925-3606-B748-A87F-D794A63067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9642E1-EEC2-0A4F-84EF-90C3ABD68A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E6038-D78B-E841-A2B5-2E79EC5632EB}"/>
              </a:ext>
            </a:extLst>
          </p:cNvPr>
          <p:cNvSpPr>
            <a:spLocks noGrp="1"/>
          </p:cNvSpPr>
          <p:nvPr>
            <p:ph type="dt" sz="half" idx="10"/>
          </p:nvPr>
        </p:nvSpPr>
        <p:spPr/>
        <p:txBody>
          <a:bodyPr/>
          <a:lstStyle/>
          <a:p>
            <a:fld id="{433BAE00-F1C2-AF40-82E6-A78D7B3B7D53}" type="datetimeFigureOut">
              <a:rPr lang="en-US" smtClean="0"/>
              <a:t>9/16/20</a:t>
            </a:fld>
            <a:endParaRPr lang="en-US"/>
          </a:p>
        </p:txBody>
      </p:sp>
      <p:sp>
        <p:nvSpPr>
          <p:cNvPr id="5" name="Footer Placeholder 4">
            <a:extLst>
              <a:ext uri="{FF2B5EF4-FFF2-40B4-BE49-F238E27FC236}">
                <a16:creationId xmlns:a16="http://schemas.microsoft.com/office/drawing/2014/main" id="{92D7A873-19A3-0044-AA95-3D2732EEB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C4B9A-948A-AD4A-ADAF-30ABE6BEC573}"/>
              </a:ext>
            </a:extLst>
          </p:cNvPr>
          <p:cNvSpPr>
            <a:spLocks noGrp="1"/>
          </p:cNvSpPr>
          <p:nvPr>
            <p:ph type="sldNum" sz="quarter" idx="12"/>
          </p:nvPr>
        </p:nvSpPr>
        <p:spPr/>
        <p:txBody>
          <a:bodyPr/>
          <a:lstStyle/>
          <a:p>
            <a:fld id="{35CFC116-1DAE-B54C-BC25-4F9E0771A68D}" type="slidenum">
              <a:rPr lang="en-US" smtClean="0"/>
              <a:t>‹#›</a:t>
            </a:fld>
            <a:endParaRPr lang="en-US"/>
          </a:p>
        </p:txBody>
      </p:sp>
    </p:spTree>
    <p:extLst>
      <p:ext uri="{BB962C8B-B14F-4D97-AF65-F5344CB8AC3E}">
        <p14:creationId xmlns:p14="http://schemas.microsoft.com/office/powerpoint/2010/main" val="1311670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A7A58-00CF-DE4A-8A0B-0BABB15B0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555B83-1437-8047-AAEC-F91374B697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73BA7-7B2E-B74E-BD7F-68EEC6F3979B}"/>
              </a:ext>
            </a:extLst>
          </p:cNvPr>
          <p:cNvSpPr>
            <a:spLocks noGrp="1"/>
          </p:cNvSpPr>
          <p:nvPr>
            <p:ph type="dt" sz="half" idx="10"/>
          </p:nvPr>
        </p:nvSpPr>
        <p:spPr/>
        <p:txBody>
          <a:bodyPr/>
          <a:lstStyle/>
          <a:p>
            <a:fld id="{433BAE00-F1C2-AF40-82E6-A78D7B3B7D53}" type="datetimeFigureOut">
              <a:rPr lang="en-US" smtClean="0"/>
              <a:t>9/16/20</a:t>
            </a:fld>
            <a:endParaRPr lang="en-US"/>
          </a:p>
        </p:txBody>
      </p:sp>
      <p:sp>
        <p:nvSpPr>
          <p:cNvPr id="5" name="Footer Placeholder 4">
            <a:extLst>
              <a:ext uri="{FF2B5EF4-FFF2-40B4-BE49-F238E27FC236}">
                <a16:creationId xmlns:a16="http://schemas.microsoft.com/office/drawing/2014/main" id="{CCC4FE06-7818-BB45-BBF6-F7AD564D4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8F62B-42FB-FC4D-85A1-4033CB6B5992}"/>
              </a:ext>
            </a:extLst>
          </p:cNvPr>
          <p:cNvSpPr>
            <a:spLocks noGrp="1"/>
          </p:cNvSpPr>
          <p:nvPr>
            <p:ph type="sldNum" sz="quarter" idx="12"/>
          </p:nvPr>
        </p:nvSpPr>
        <p:spPr/>
        <p:txBody>
          <a:bodyPr/>
          <a:lstStyle/>
          <a:p>
            <a:fld id="{35CFC116-1DAE-B54C-BC25-4F9E0771A68D}" type="slidenum">
              <a:rPr lang="en-US" smtClean="0"/>
              <a:t>‹#›</a:t>
            </a:fld>
            <a:endParaRPr lang="en-US"/>
          </a:p>
        </p:txBody>
      </p:sp>
    </p:spTree>
    <p:extLst>
      <p:ext uri="{BB962C8B-B14F-4D97-AF65-F5344CB8AC3E}">
        <p14:creationId xmlns:p14="http://schemas.microsoft.com/office/powerpoint/2010/main" val="1133877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2163E-D324-3C46-854F-FE92923342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4D05A3-8D04-2E4C-8C6D-06D60D5C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106E06-A0D8-4E42-A29F-13BBB499A1C3}"/>
              </a:ext>
            </a:extLst>
          </p:cNvPr>
          <p:cNvSpPr>
            <a:spLocks noGrp="1"/>
          </p:cNvSpPr>
          <p:nvPr>
            <p:ph type="dt" sz="half" idx="10"/>
          </p:nvPr>
        </p:nvSpPr>
        <p:spPr/>
        <p:txBody>
          <a:bodyPr/>
          <a:lstStyle/>
          <a:p>
            <a:fld id="{433BAE00-F1C2-AF40-82E6-A78D7B3B7D53}" type="datetimeFigureOut">
              <a:rPr lang="en-US" smtClean="0"/>
              <a:t>9/16/20</a:t>
            </a:fld>
            <a:endParaRPr lang="en-US"/>
          </a:p>
        </p:txBody>
      </p:sp>
      <p:sp>
        <p:nvSpPr>
          <p:cNvPr id="5" name="Footer Placeholder 4">
            <a:extLst>
              <a:ext uri="{FF2B5EF4-FFF2-40B4-BE49-F238E27FC236}">
                <a16:creationId xmlns:a16="http://schemas.microsoft.com/office/drawing/2014/main" id="{67005E4C-D1AE-C346-A55E-9FF2EA343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60A1F-8E38-2C44-8A37-10EA5D772C2A}"/>
              </a:ext>
            </a:extLst>
          </p:cNvPr>
          <p:cNvSpPr>
            <a:spLocks noGrp="1"/>
          </p:cNvSpPr>
          <p:nvPr>
            <p:ph type="sldNum" sz="quarter" idx="12"/>
          </p:nvPr>
        </p:nvSpPr>
        <p:spPr/>
        <p:txBody>
          <a:bodyPr/>
          <a:lstStyle/>
          <a:p>
            <a:fld id="{35CFC116-1DAE-B54C-BC25-4F9E0771A68D}" type="slidenum">
              <a:rPr lang="en-US" smtClean="0"/>
              <a:t>‹#›</a:t>
            </a:fld>
            <a:endParaRPr lang="en-US"/>
          </a:p>
        </p:txBody>
      </p:sp>
    </p:spTree>
    <p:extLst>
      <p:ext uri="{BB962C8B-B14F-4D97-AF65-F5344CB8AC3E}">
        <p14:creationId xmlns:p14="http://schemas.microsoft.com/office/powerpoint/2010/main" val="3378029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DC54C-54B0-4449-A1CC-F19DE2C219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CC8F14-9A07-C644-8C09-D40F750610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C2939A-1B8E-AB45-A111-5830AFE33F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8C5CAC-633E-A14C-B059-808CBFE2831C}"/>
              </a:ext>
            </a:extLst>
          </p:cNvPr>
          <p:cNvSpPr>
            <a:spLocks noGrp="1"/>
          </p:cNvSpPr>
          <p:nvPr>
            <p:ph type="dt" sz="half" idx="10"/>
          </p:nvPr>
        </p:nvSpPr>
        <p:spPr/>
        <p:txBody>
          <a:bodyPr/>
          <a:lstStyle/>
          <a:p>
            <a:fld id="{433BAE00-F1C2-AF40-82E6-A78D7B3B7D53}" type="datetimeFigureOut">
              <a:rPr lang="en-US" smtClean="0"/>
              <a:t>9/16/20</a:t>
            </a:fld>
            <a:endParaRPr lang="en-US"/>
          </a:p>
        </p:txBody>
      </p:sp>
      <p:sp>
        <p:nvSpPr>
          <p:cNvPr id="6" name="Footer Placeholder 5">
            <a:extLst>
              <a:ext uri="{FF2B5EF4-FFF2-40B4-BE49-F238E27FC236}">
                <a16:creationId xmlns:a16="http://schemas.microsoft.com/office/drawing/2014/main" id="{9898E239-59D0-CE4A-B022-4454B3C81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70DAC2-7CFE-6143-8558-78F8C6C40F06}"/>
              </a:ext>
            </a:extLst>
          </p:cNvPr>
          <p:cNvSpPr>
            <a:spLocks noGrp="1"/>
          </p:cNvSpPr>
          <p:nvPr>
            <p:ph type="sldNum" sz="quarter" idx="12"/>
          </p:nvPr>
        </p:nvSpPr>
        <p:spPr/>
        <p:txBody>
          <a:bodyPr/>
          <a:lstStyle/>
          <a:p>
            <a:fld id="{35CFC116-1DAE-B54C-BC25-4F9E0771A68D}" type="slidenum">
              <a:rPr lang="en-US" smtClean="0"/>
              <a:t>‹#›</a:t>
            </a:fld>
            <a:endParaRPr lang="en-US"/>
          </a:p>
        </p:txBody>
      </p:sp>
    </p:spTree>
    <p:extLst>
      <p:ext uri="{BB962C8B-B14F-4D97-AF65-F5344CB8AC3E}">
        <p14:creationId xmlns:p14="http://schemas.microsoft.com/office/powerpoint/2010/main" val="206622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F77C-265B-9D41-AB00-85409D1E73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C5DC17-D9B8-C146-BB4B-FEC83355F9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AE39C7-82D9-B54E-9BB8-1C0A45F548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5D1797-4292-4B4E-BF59-E000079BE7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5BF00-C8CC-1648-915D-D8CAF63EEA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B42237-8491-3C4D-862D-682FB92A0D4F}"/>
              </a:ext>
            </a:extLst>
          </p:cNvPr>
          <p:cNvSpPr>
            <a:spLocks noGrp="1"/>
          </p:cNvSpPr>
          <p:nvPr>
            <p:ph type="dt" sz="half" idx="10"/>
          </p:nvPr>
        </p:nvSpPr>
        <p:spPr/>
        <p:txBody>
          <a:bodyPr/>
          <a:lstStyle/>
          <a:p>
            <a:fld id="{433BAE00-F1C2-AF40-82E6-A78D7B3B7D53}" type="datetimeFigureOut">
              <a:rPr lang="en-US" smtClean="0"/>
              <a:t>9/16/20</a:t>
            </a:fld>
            <a:endParaRPr lang="en-US"/>
          </a:p>
        </p:txBody>
      </p:sp>
      <p:sp>
        <p:nvSpPr>
          <p:cNvPr id="8" name="Footer Placeholder 7">
            <a:extLst>
              <a:ext uri="{FF2B5EF4-FFF2-40B4-BE49-F238E27FC236}">
                <a16:creationId xmlns:a16="http://schemas.microsoft.com/office/drawing/2014/main" id="{B76FAFC1-3DD7-3940-A5A4-574A4436FD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CC8452-FC45-A044-9A13-886F52AA113A}"/>
              </a:ext>
            </a:extLst>
          </p:cNvPr>
          <p:cNvSpPr>
            <a:spLocks noGrp="1"/>
          </p:cNvSpPr>
          <p:nvPr>
            <p:ph type="sldNum" sz="quarter" idx="12"/>
          </p:nvPr>
        </p:nvSpPr>
        <p:spPr/>
        <p:txBody>
          <a:bodyPr/>
          <a:lstStyle/>
          <a:p>
            <a:fld id="{35CFC116-1DAE-B54C-BC25-4F9E0771A68D}" type="slidenum">
              <a:rPr lang="en-US" smtClean="0"/>
              <a:t>‹#›</a:t>
            </a:fld>
            <a:endParaRPr lang="en-US"/>
          </a:p>
        </p:txBody>
      </p:sp>
    </p:spTree>
    <p:extLst>
      <p:ext uri="{BB962C8B-B14F-4D97-AF65-F5344CB8AC3E}">
        <p14:creationId xmlns:p14="http://schemas.microsoft.com/office/powerpoint/2010/main" val="1805250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76B10-95B5-664B-9C63-41CCAB1FFC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6DF8B8-595E-0D48-BAD1-06C4F9A58B8E}"/>
              </a:ext>
            </a:extLst>
          </p:cNvPr>
          <p:cNvSpPr>
            <a:spLocks noGrp="1"/>
          </p:cNvSpPr>
          <p:nvPr>
            <p:ph type="dt" sz="half" idx="10"/>
          </p:nvPr>
        </p:nvSpPr>
        <p:spPr/>
        <p:txBody>
          <a:bodyPr/>
          <a:lstStyle/>
          <a:p>
            <a:fld id="{433BAE00-F1C2-AF40-82E6-A78D7B3B7D53}" type="datetimeFigureOut">
              <a:rPr lang="en-US" smtClean="0"/>
              <a:t>9/16/20</a:t>
            </a:fld>
            <a:endParaRPr lang="en-US"/>
          </a:p>
        </p:txBody>
      </p:sp>
      <p:sp>
        <p:nvSpPr>
          <p:cNvPr id="4" name="Footer Placeholder 3">
            <a:extLst>
              <a:ext uri="{FF2B5EF4-FFF2-40B4-BE49-F238E27FC236}">
                <a16:creationId xmlns:a16="http://schemas.microsoft.com/office/drawing/2014/main" id="{BABF0DDA-5273-C94E-973B-DF2A51021A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5ED3F8-9B01-AF4F-A28E-6026F2B4B992}"/>
              </a:ext>
            </a:extLst>
          </p:cNvPr>
          <p:cNvSpPr>
            <a:spLocks noGrp="1"/>
          </p:cNvSpPr>
          <p:nvPr>
            <p:ph type="sldNum" sz="quarter" idx="12"/>
          </p:nvPr>
        </p:nvSpPr>
        <p:spPr/>
        <p:txBody>
          <a:bodyPr/>
          <a:lstStyle/>
          <a:p>
            <a:fld id="{35CFC116-1DAE-B54C-BC25-4F9E0771A68D}" type="slidenum">
              <a:rPr lang="en-US" smtClean="0"/>
              <a:t>‹#›</a:t>
            </a:fld>
            <a:endParaRPr lang="en-US"/>
          </a:p>
        </p:txBody>
      </p:sp>
    </p:spTree>
    <p:extLst>
      <p:ext uri="{BB962C8B-B14F-4D97-AF65-F5344CB8AC3E}">
        <p14:creationId xmlns:p14="http://schemas.microsoft.com/office/powerpoint/2010/main" val="3773324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FCA3E-6037-3D4C-A2BD-91F7CE5A3039}"/>
              </a:ext>
            </a:extLst>
          </p:cNvPr>
          <p:cNvSpPr>
            <a:spLocks noGrp="1"/>
          </p:cNvSpPr>
          <p:nvPr>
            <p:ph type="dt" sz="half" idx="10"/>
          </p:nvPr>
        </p:nvSpPr>
        <p:spPr/>
        <p:txBody>
          <a:bodyPr/>
          <a:lstStyle/>
          <a:p>
            <a:fld id="{433BAE00-F1C2-AF40-82E6-A78D7B3B7D53}" type="datetimeFigureOut">
              <a:rPr lang="en-US" smtClean="0"/>
              <a:t>9/16/20</a:t>
            </a:fld>
            <a:endParaRPr lang="en-US"/>
          </a:p>
        </p:txBody>
      </p:sp>
      <p:sp>
        <p:nvSpPr>
          <p:cNvPr id="3" name="Footer Placeholder 2">
            <a:extLst>
              <a:ext uri="{FF2B5EF4-FFF2-40B4-BE49-F238E27FC236}">
                <a16:creationId xmlns:a16="http://schemas.microsoft.com/office/drawing/2014/main" id="{0E06EFA4-B230-9945-8D7C-AABF2F7917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E4CB0E-E9A3-974A-9A0E-88705C2CAA33}"/>
              </a:ext>
            </a:extLst>
          </p:cNvPr>
          <p:cNvSpPr>
            <a:spLocks noGrp="1"/>
          </p:cNvSpPr>
          <p:nvPr>
            <p:ph type="sldNum" sz="quarter" idx="12"/>
          </p:nvPr>
        </p:nvSpPr>
        <p:spPr/>
        <p:txBody>
          <a:bodyPr/>
          <a:lstStyle/>
          <a:p>
            <a:fld id="{35CFC116-1DAE-B54C-BC25-4F9E0771A68D}" type="slidenum">
              <a:rPr lang="en-US" smtClean="0"/>
              <a:t>‹#›</a:t>
            </a:fld>
            <a:endParaRPr lang="en-US"/>
          </a:p>
        </p:txBody>
      </p:sp>
    </p:spTree>
    <p:extLst>
      <p:ext uri="{BB962C8B-B14F-4D97-AF65-F5344CB8AC3E}">
        <p14:creationId xmlns:p14="http://schemas.microsoft.com/office/powerpoint/2010/main" val="400387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F1D4A-2436-4F46-BDFB-E0CD5BE68B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825BF7-AF35-FA43-B641-CD57797E7C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38B301-91ED-C144-9874-AED66EFFDF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C4CBBC-F41F-1644-BF87-34BED0A82E68}"/>
              </a:ext>
            </a:extLst>
          </p:cNvPr>
          <p:cNvSpPr>
            <a:spLocks noGrp="1"/>
          </p:cNvSpPr>
          <p:nvPr>
            <p:ph type="dt" sz="half" idx="10"/>
          </p:nvPr>
        </p:nvSpPr>
        <p:spPr/>
        <p:txBody>
          <a:bodyPr/>
          <a:lstStyle/>
          <a:p>
            <a:fld id="{433BAE00-F1C2-AF40-82E6-A78D7B3B7D53}" type="datetimeFigureOut">
              <a:rPr lang="en-US" smtClean="0"/>
              <a:t>9/16/20</a:t>
            </a:fld>
            <a:endParaRPr lang="en-US"/>
          </a:p>
        </p:txBody>
      </p:sp>
      <p:sp>
        <p:nvSpPr>
          <p:cNvPr id="6" name="Footer Placeholder 5">
            <a:extLst>
              <a:ext uri="{FF2B5EF4-FFF2-40B4-BE49-F238E27FC236}">
                <a16:creationId xmlns:a16="http://schemas.microsoft.com/office/drawing/2014/main" id="{E8C236B5-0A23-424E-9FCA-4DFB31257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F45FE-3AF3-D84C-B372-14FDC5193330}"/>
              </a:ext>
            </a:extLst>
          </p:cNvPr>
          <p:cNvSpPr>
            <a:spLocks noGrp="1"/>
          </p:cNvSpPr>
          <p:nvPr>
            <p:ph type="sldNum" sz="quarter" idx="12"/>
          </p:nvPr>
        </p:nvSpPr>
        <p:spPr/>
        <p:txBody>
          <a:bodyPr/>
          <a:lstStyle/>
          <a:p>
            <a:fld id="{35CFC116-1DAE-B54C-BC25-4F9E0771A68D}" type="slidenum">
              <a:rPr lang="en-US" smtClean="0"/>
              <a:t>‹#›</a:t>
            </a:fld>
            <a:endParaRPr lang="en-US"/>
          </a:p>
        </p:txBody>
      </p:sp>
    </p:spTree>
    <p:extLst>
      <p:ext uri="{BB962C8B-B14F-4D97-AF65-F5344CB8AC3E}">
        <p14:creationId xmlns:p14="http://schemas.microsoft.com/office/powerpoint/2010/main" val="1063691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E1CD8-F7A0-5944-9B57-B1C3DB1F4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54A236-BE78-6C4A-A12F-6900C010C3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D29FBE-7F21-8243-9FC3-AB7155754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F835A9-E975-F84D-A88B-2028100AEE14}"/>
              </a:ext>
            </a:extLst>
          </p:cNvPr>
          <p:cNvSpPr>
            <a:spLocks noGrp="1"/>
          </p:cNvSpPr>
          <p:nvPr>
            <p:ph type="dt" sz="half" idx="10"/>
          </p:nvPr>
        </p:nvSpPr>
        <p:spPr/>
        <p:txBody>
          <a:bodyPr/>
          <a:lstStyle/>
          <a:p>
            <a:fld id="{433BAE00-F1C2-AF40-82E6-A78D7B3B7D53}" type="datetimeFigureOut">
              <a:rPr lang="en-US" smtClean="0"/>
              <a:t>9/16/20</a:t>
            </a:fld>
            <a:endParaRPr lang="en-US"/>
          </a:p>
        </p:txBody>
      </p:sp>
      <p:sp>
        <p:nvSpPr>
          <p:cNvPr id="6" name="Footer Placeholder 5">
            <a:extLst>
              <a:ext uri="{FF2B5EF4-FFF2-40B4-BE49-F238E27FC236}">
                <a16:creationId xmlns:a16="http://schemas.microsoft.com/office/drawing/2014/main" id="{BAAC399F-41FC-1E47-89DA-6D15CACEB7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8B1AA-8159-E145-A8AA-9FC9821419C5}"/>
              </a:ext>
            </a:extLst>
          </p:cNvPr>
          <p:cNvSpPr>
            <a:spLocks noGrp="1"/>
          </p:cNvSpPr>
          <p:nvPr>
            <p:ph type="sldNum" sz="quarter" idx="12"/>
          </p:nvPr>
        </p:nvSpPr>
        <p:spPr/>
        <p:txBody>
          <a:bodyPr/>
          <a:lstStyle/>
          <a:p>
            <a:fld id="{35CFC116-1DAE-B54C-BC25-4F9E0771A68D}" type="slidenum">
              <a:rPr lang="en-US" smtClean="0"/>
              <a:t>‹#›</a:t>
            </a:fld>
            <a:endParaRPr lang="en-US"/>
          </a:p>
        </p:txBody>
      </p:sp>
    </p:spTree>
    <p:extLst>
      <p:ext uri="{BB962C8B-B14F-4D97-AF65-F5344CB8AC3E}">
        <p14:creationId xmlns:p14="http://schemas.microsoft.com/office/powerpoint/2010/main" val="270509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E09FB6-740C-764D-994B-7C913C4A3D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0C8250-2CA5-5C4A-9397-A5A925386E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94439-F802-C84A-9674-8E2C2C38A1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3BAE00-F1C2-AF40-82E6-A78D7B3B7D53}" type="datetimeFigureOut">
              <a:rPr lang="en-US" smtClean="0"/>
              <a:t>9/16/20</a:t>
            </a:fld>
            <a:endParaRPr lang="en-US"/>
          </a:p>
        </p:txBody>
      </p:sp>
      <p:sp>
        <p:nvSpPr>
          <p:cNvPr id="5" name="Footer Placeholder 4">
            <a:extLst>
              <a:ext uri="{FF2B5EF4-FFF2-40B4-BE49-F238E27FC236}">
                <a16:creationId xmlns:a16="http://schemas.microsoft.com/office/drawing/2014/main" id="{3A77DCDC-E1C9-EC44-8E52-D1D621A1C3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B4D609-7EB4-8C4F-A4A4-220FCDF35B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FC116-1DAE-B54C-BC25-4F9E0771A68D}" type="slidenum">
              <a:rPr lang="en-US" smtClean="0"/>
              <a:t>‹#›</a:t>
            </a:fld>
            <a:endParaRPr lang="en-US"/>
          </a:p>
        </p:txBody>
      </p:sp>
    </p:spTree>
    <p:extLst>
      <p:ext uri="{BB962C8B-B14F-4D97-AF65-F5344CB8AC3E}">
        <p14:creationId xmlns:p14="http://schemas.microsoft.com/office/powerpoint/2010/main" val="1832306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pubs.ext.vt.edu/content/dam/pubs_ext_vt_edu/ALCE/alce-222/ALCE-222.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pubs.ext.vt.edu/ALCE/ALCE-220/ALCE-220.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pubs.ext.vt.edu/content/dam/pubs_ext_vt_edu/ALCE/alce-202/ALCE-202.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www.pubs.ext.vt.edu/ALCE/ALCE-219/ALCE-219.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agrability.alce.vt.edu/publications/farm-safety-health-wellness.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www.pubs.ext.vt.edu/content/dam/pubs_ext_vt_edu/ALCE/alce-187/ALCE-187.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NuxbpZKWGSU" TargetMode="External"/><Relationship Id="rId2" Type="http://schemas.openxmlformats.org/officeDocument/2006/relationships/hyperlink" Target="https://www.youtube.com/watch?v=w1cp-ZD2B3s&amp;t=219s" TargetMode="Externa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hyperlink" Target="https://www.vdacs.virginia.gov/pdf/farmer-stress-brochure.pdf" TargetMode="Externa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agrability.alce.vt.edu/publications/SafetyHealthWellness.html"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tiff"/></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8" Type="http://schemas.openxmlformats.org/officeDocument/2006/relationships/hyperlink" Target="https://www.pubs.ext.vt.edu/ALCE/ALCE-220/ALCE-220.html" TargetMode="External"/><Relationship Id="rId3" Type="http://schemas.openxmlformats.org/officeDocument/2006/relationships/image" Target="../media/image3.png"/><Relationship Id="rId7" Type="http://schemas.openxmlformats.org/officeDocument/2006/relationships/hyperlink" Target="https://www.pubs.ext.vt.edu/content/dam/pubs_ext_vt_edu/ALCE/alce-222/ALCE-222.pdf"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tiff"/><Relationship Id="rId10" Type="http://schemas.openxmlformats.org/officeDocument/2006/relationships/hyperlink" Target="https://www.pubs.ext.vt.edu/ALCE/ALCE-219/ALCE-219.html" TargetMode="External"/><Relationship Id="rId4" Type="http://schemas.openxmlformats.org/officeDocument/2006/relationships/image" Target="../media/image4.tiff"/><Relationship Id="rId9" Type="http://schemas.openxmlformats.org/officeDocument/2006/relationships/hyperlink" Target="https://www.pubs.ext.vt.edu/content/dam/pubs_ext_vt_edu/ALCE/alce-202/ALCE-202.pdf"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pubs.ext.vt.edu/content/dam/pubs_ext_vt_edu/ALCE/alce-187/ALCE-187.pdf" TargetMode="External"/><Relationship Id="rId7" Type="http://schemas.openxmlformats.org/officeDocument/2006/relationships/image" Target="../media/image2.png"/><Relationship Id="rId2" Type="http://schemas.openxmlformats.org/officeDocument/2006/relationships/hyperlink" Target="https://agrability.alce.vt.edu/publications/farm-safety-health-wellness.html" TargetMode="External"/><Relationship Id="rId1" Type="http://schemas.openxmlformats.org/officeDocument/2006/relationships/slideLayout" Target="../slideLayouts/slideLayout2.xml"/><Relationship Id="rId6" Type="http://schemas.openxmlformats.org/officeDocument/2006/relationships/hyperlink" Target="https://www.vdacs.virginia.gov/pdf/farmer-stress-brochure.pdf" TargetMode="External"/><Relationship Id="rId11" Type="http://schemas.openxmlformats.org/officeDocument/2006/relationships/image" Target="../media/image6.png"/><Relationship Id="rId5" Type="http://schemas.openxmlformats.org/officeDocument/2006/relationships/hyperlink" Target="https://www.youtube.com/watch?v=NuxbpZKWGSU" TargetMode="External"/><Relationship Id="rId10" Type="http://schemas.openxmlformats.org/officeDocument/2006/relationships/image" Target="../media/image5.tiff"/><Relationship Id="rId4" Type="http://schemas.openxmlformats.org/officeDocument/2006/relationships/hyperlink" Target="https://www.youtube.com/watch?v=w1cp-ZD2B3s&amp;t=219s" TargetMode="External"/><Relationship Id="rId9" Type="http://schemas.openxmlformats.org/officeDocument/2006/relationships/image" Target="../media/image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green field&#10;&#10;Description automatically generated">
            <a:extLst>
              <a:ext uri="{FF2B5EF4-FFF2-40B4-BE49-F238E27FC236}">
                <a16:creationId xmlns:a16="http://schemas.microsoft.com/office/drawing/2014/main" id="{B3184946-509F-3244-9D3C-F039CF5901A5}"/>
              </a:ext>
            </a:extLst>
          </p:cNvPr>
          <p:cNvPicPr>
            <a:picLocks noChangeAspect="1"/>
          </p:cNvPicPr>
          <p:nvPr/>
        </p:nvPicPr>
        <p:blipFill rotWithShape="1">
          <a:blip r:embed="rId2">
            <a:alphaModFix amt="50000"/>
          </a:blip>
          <a:srcRect r="7870" b="61132"/>
          <a:stretch/>
        </p:blipFill>
        <p:spPr>
          <a:xfrm>
            <a:off x="-1" y="0"/>
            <a:ext cx="12192001" cy="6858000"/>
          </a:xfrm>
          <a:prstGeom prst="rect">
            <a:avLst/>
          </a:prstGeom>
        </p:spPr>
      </p:pic>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a:xfrm>
            <a:off x="217657" y="1316145"/>
            <a:ext cx="11812417" cy="2067136"/>
          </a:xfrm>
        </p:spPr>
        <p:txBody>
          <a:bodyPr>
            <a:normAutofit/>
          </a:bodyPr>
          <a:lstStyle/>
          <a:p>
            <a:pPr algn="ctr"/>
            <a:r>
              <a:rPr lang="en-US" b="1" dirty="0"/>
              <a:t>Spotlight on Farm Safety, Health, &amp; Wellness Toolkit for Managing Farm Stress and Mental Health</a:t>
            </a:r>
            <a:endParaRPr lang="en-US" sz="4000" i="1"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9D255D86-EA39-6B44-A13B-8EB10A293475}"/>
              </a:ext>
            </a:extLst>
          </p:cNvPr>
          <p:cNvPicPr>
            <a:picLocks noChangeAspect="1"/>
          </p:cNvPicPr>
          <p:nvPr/>
        </p:nvPicPr>
        <p:blipFill>
          <a:blip r:embed="rId3"/>
          <a:stretch>
            <a:fillRect/>
          </a:stretch>
        </p:blipFill>
        <p:spPr>
          <a:xfrm>
            <a:off x="1915175" y="626663"/>
            <a:ext cx="1537789" cy="489455"/>
          </a:xfrm>
          <a:prstGeom prst="rect">
            <a:avLst/>
          </a:prstGeom>
        </p:spPr>
      </p:pic>
      <p:pic>
        <p:nvPicPr>
          <p:cNvPr id="9" name="Picture 8" descr="A close up of a sign&#10;&#10;Description automatically generated">
            <a:extLst>
              <a:ext uri="{FF2B5EF4-FFF2-40B4-BE49-F238E27FC236}">
                <a16:creationId xmlns:a16="http://schemas.microsoft.com/office/drawing/2014/main" id="{48FCF7D5-9592-424A-95EB-E83D219639B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7613" y="633467"/>
            <a:ext cx="2270465" cy="489455"/>
          </a:xfrm>
          <a:prstGeom prst="rect">
            <a:avLst/>
          </a:prstGeom>
          <a:noFill/>
        </p:spPr>
      </p:pic>
      <p:pic>
        <p:nvPicPr>
          <p:cNvPr id="10" name="Picture 9" descr="A picture containing drawing&#10;&#10;Description automatically generated">
            <a:extLst>
              <a:ext uri="{FF2B5EF4-FFF2-40B4-BE49-F238E27FC236}">
                <a16:creationId xmlns:a16="http://schemas.microsoft.com/office/drawing/2014/main" id="{33CF1660-6E38-FB41-A016-C32AFCA8F28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39232" y="690537"/>
            <a:ext cx="1537789" cy="489455"/>
          </a:xfrm>
          <a:prstGeom prst="rect">
            <a:avLst/>
          </a:prstGeom>
        </p:spPr>
      </p:pic>
      <p:pic>
        <p:nvPicPr>
          <p:cNvPr id="11" name="Picture 10">
            <a:extLst>
              <a:ext uri="{FF2B5EF4-FFF2-40B4-BE49-F238E27FC236}">
                <a16:creationId xmlns:a16="http://schemas.microsoft.com/office/drawing/2014/main" id="{553F5668-7793-5B43-804E-9C5F2C4F3E7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334910" y="667156"/>
            <a:ext cx="1248364" cy="489455"/>
          </a:xfrm>
          <a:prstGeom prst="rect">
            <a:avLst/>
          </a:prstGeom>
        </p:spPr>
      </p:pic>
      <p:pic>
        <p:nvPicPr>
          <p:cNvPr id="14" name="Picture 13">
            <a:extLst>
              <a:ext uri="{FF2B5EF4-FFF2-40B4-BE49-F238E27FC236}">
                <a16:creationId xmlns:a16="http://schemas.microsoft.com/office/drawing/2014/main" id="{5B170B3E-4428-814B-86EB-882F17DA08EF}"/>
              </a:ext>
            </a:extLst>
          </p:cNvPr>
          <p:cNvPicPr>
            <a:picLocks noChangeAspect="1"/>
          </p:cNvPicPr>
          <p:nvPr/>
        </p:nvPicPr>
        <p:blipFill>
          <a:blip r:embed="rId7" cstate="hqprint">
            <a:clrChange>
              <a:clrFrom>
                <a:srgbClr val="FCFEFF"/>
              </a:clrFrom>
              <a:clrTo>
                <a:srgbClr val="FCFEFF">
                  <a:alpha val="0"/>
                </a:srgbClr>
              </a:clrTo>
            </a:clrChange>
            <a:extLst>
              <a:ext uri="{28A0092B-C50C-407E-A947-70E740481C1C}">
                <a14:useLocalDpi xmlns:a14="http://schemas.microsoft.com/office/drawing/2010/main" val="0"/>
              </a:ext>
            </a:extLst>
          </a:blip>
          <a:stretch>
            <a:fillRect/>
          </a:stretch>
        </p:blipFill>
        <p:spPr>
          <a:xfrm>
            <a:off x="9877923" y="593278"/>
            <a:ext cx="631859" cy="569834"/>
          </a:xfrm>
          <a:prstGeom prst="rect">
            <a:avLst/>
          </a:prstGeom>
        </p:spPr>
      </p:pic>
      <p:sp>
        <p:nvSpPr>
          <p:cNvPr id="19" name="TextBox 18">
            <a:extLst>
              <a:ext uri="{FF2B5EF4-FFF2-40B4-BE49-F238E27FC236}">
                <a16:creationId xmlns:a16="http://schemas.microsoft.com/office/drawing/2014/main" id="{78229D70-9380-BC44-8E3A-41041B939002}"/>
              </a:ext>
            </a:extLst>
          </p:cNvPr>
          <p:cNvSpPr txBox="1"/>
          <p:nvPr/>
        </p:nvSpPr>
        <p:spPr>
          <a:xfrm>
            <a:off x="1511331" y="2973780"/>
            <a:ext cx="9281772" cy="2031325"/>
          </a:xfrm>
          <a:prstGeom prst="rect">
            <a:avLst/>
          </a:prstGeom>
          <a:noFill/>
        </p:spPr>
        <p:txBody>
          <a:bodyPr wrap="none" rtlCol="0">
            <a:spAutoFit/>
          </a:bodyPr>
          <a:lstStyle/>
          <a:p>
            <a:endParaRPr lang="en-US" dirty="0"/>
          </a:p>
          <a:p>
            <a:r>
              <a:rPr lang="en-US" dirty="0"/>
              <a:t>Presented by:</a:t>
            </a:r>
            <a:endParaRPr lang="en-US" b="1" dirty="0"/>
          </a:p>
          <a:p>
            <a:r>
              <a:rPr lang="en-US" b="1" dirty="0"/>
              <a:t>Garland Mason, </a:t>
            </a:r>
            <a:r>
              <a:rPr lang="en-US" dirty="0"/>
              <a:t>Program Coordinator AgrAbility Virginia*</a:t>
            </a:r>
          </a:p>
          <a:p>
            <a:r>
              <a:rPr lang="en-US" b="1" dirty="0"/>
              <a:t>Nicole Nunoo, </a:t>
            </a:r>
            <a:r>
              <a:rPr lang="en-US" dirty="0"/>
              <a:t>Graduate Research Assistant*</a:t>
            </a:r>
          </a:p>
          <a:p>
            <a:r>
              <a:rPr lang="en-US" b="1" dirty="0"/>
              <a:t>Kim Niewolny, </a:t>
            </a:r>
            <a:r>
              <a:rPr lang="en-US" dirty="0"/>
              <a:t>Director AgrAbility Virginia &amp; Virginia Beginning Farmer and Rancher Coalition*</a:t>
            </a:r>
          </a:p>
          <a:p>
            <a:r>
              <a:rPr lang="en-US" dirty="0"/>
              <a:t>*Department of Agricultural, Leadership, and Community Education, Virginia Tech</a:t>
            </a:r>
          </a:p>
          <a:p>
            <a:endParaRPr lang="en-US" dirty="0"/>
          </a:p>
        </p:txBody>
      </p:sp>
      <p:sp>
        <p:nvSpPr>
          <p:cNvPr id="20" name="Rectangle 19">
            <a:extLst>
              <a:ext uri="{FF2B5EF4-FFF2-40B4-BE49-F238E27FC236}">
                <a16:creationId xmlns:a16="http://schemas.microsoft.com/office/drawing/2014/main" id="{137298DB-8D71-0E46-8731-AB7FC13359B3}"/>
              </a:ext>
            </a:extLst>
          </p:cNvPr>
          <p:cNvSpPr/>
          <p:nvPr/>
        </p:nvSpPr>
        <p:spPr>
          <a:xfrm>
            <a:off x="1166247" y="6123209"/>
            <a:ext cx="9859506" cy="369332"/>
          </a:xfrm>
          <a:prstGeom prst="rect">
            <a:avLst/>
          </a:prstGeom>
          <a:solidFill>
            <a:srgbClr val="DEDFDF"/>
          </a:solidFill>
        </p:spPr>
        <p:txBody>
          <a:bodyPr wrap="square">
            <a:spAutoFit/>
          </a:bodyPr>
          <a:lstStyle/>
          <a:p>
            <a:pPr algn="ctr"/>
            <a:r>
              <a:rPr lang="en-US" b="1" dirty="0">
                <a:solidFill>
                  <a:srgbClr val="A49B94"/>
                </a:solidFill>
              </a:rPr>
              <a:t>Welcome! Be sure to connect to audio using your computer or phone so you can hear the presenters. </a:t>
            </a:r>
          </a:p>
        </p:txBody>
      </p:sp>
    </p:spTree>
    <p:extLst>
      <p:ext uri="{BB962C8B-B14F-4D97-AF65-F5344CB8AC3E}">
        <p14:creationId xmlns:p14="http://schemas.microsoft.com/office/powerpoint/2010/main" val="3867141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E82D-867E-4907-ACA2-A827ADD09CAC}"/>
              </a:ext>
            </a:extLst>
          </p:cNvPr>
          <p:cNvSpPr>
            <a:spLocks noGrp="1"/>
          </p:cNvSpPr>
          <p:nvPr>
            <p:ph type="title"/>
          </p:nvPr>
        </p:nvSpPr>
        <p:spPr/>
        <p:txBody>
          <a:bodyPr/>
          <a:lstStyle/>
          <a:p>
            <a:r>
              <a:rPr lang="en-US" dirty="0">
                <a:solidFill>
                  <a:schemeClr val="tx1"/>
                </a:solidFill>
              </a:rPr>
              <a:t>Motivation</a:t>
            </a:r>
          </a:p>
        </p:txBody>
      </p:sp>
      <p:sp>
        <p:nvSpPr>
          <p:cNvPr id="3" name="Content Placeholder 2">
            <a:extLst>
              <a:ext uri="{FF2B5EF4-FFF2-40B4-BE49-F238E27FC236}">
                <a16:creationId xmlns:a16="http://schemas.microsoft.com/office/drawing/2014/main" id="{6D90A06F-E9F9-4D5A-A1E0-A9A56D17889F}"/>
              </a:ext>
            </a:extLst>
          </p:cNvPr>
          <p:cNvSpPr>
            <a:spLocks noGrp="1"/>
          </p:cNvSpPr>
          <p:nvPr>
            <p:ph idx="1"/>
          </p:nvPr>
        </p:nvSpPr>
        <p:spPr/>
        <p:txBody>
          <a:bodyPr/>
          <a:lstStyle/>
          <a:p>
            <a:r>
              <a:rPr lang="en-US" sz="3600" dirty="0">
                <a:solidFill>
                  <a:schemeClr val="tx1"/>
                </a:solidFill>
                <a:effectLst/>
                <a:ea typeface="Times New Roman" panose="02020603050405020304" pitchFamily="18" charset="0"/>
              </a:rPr>
              <a:t>Farm financial situations, specifically, may cause stress and depression</a:t>
            </a:r>
          </a:p>
          <a:p>
            <a:pPr marL="578358" lvl="1" indent="-285750">
              <a:buFont typeface="Arial" panose="020B0604020202020204" pitchFamily="34" charset="0"/>
              <a:buChar char="•"/>
            </a:pPr>
            <a:r>
              <a:rPr lang="en-US" sz="3200" dirty="0">
                <a:solidFill>
                  <a:schemeClr val="tx1"/>
                </a:solidFill>
                <a:ea typeface="Times New Roman" panose="02020603050405020304" pitchFamily="18" charset="0"/>
              </a:rPr>
              <a:t>Given </a:t>
            </a:r>
            <a:r>
              <a:rPr lang="en-US" sz="3200" dirty="0">
                <a:solidFill>
                  <a:schemeClr val="tx1"/>
                </a:solidFill>
                <a:effectLst/>
                <a:ea typeface="Times New Roman" panose="02020603050405020304" pitchFamily="18" charset="0"/>
              </a:rPr>
              <a:t>limited mental health professionals, farmers are </a:t>
            </a:r>
            <a:r>
              <a:rPr lang="en-US" sz="3200" dirty="0">
                <a:solidFill>
                  <a:schemeClr val="tx1"/>
                </a:solidFill>
                <a:ea typeface="Times New Roman" panose="02020603050405020304" pitchFamily="18" charset="0"/>
              </a:rPr>
              <a:t>at risk</a:t>
            </a:r>
            <a:r>
              <a:rPr lang="en-US" sz="3200" dirty="0">
                <a:solidFill>
                  <a:schemeClr val="tx1"/>
                </a:solidFill>
                <a:effectLst/>
                <a:ea typeface="Times New Roman" panose="02020603050405020304" pitchFamily="18" charset="0"/>
              </a:rPr>
              <a:t> to take drastic measures in addressing their mental health and well-being. </a:t>
            </a:r>
          </a:p>
          <a:p>
            <a:pPr marL="578358" lvl="1" indent="-285750">
              <a:buFont typeface="Arial" panose="020B0604020202020204" pitchFamily="34" charset="0"/>
              <a:buChar char="•"/>
            </a:pPr>
            <a:r>
              <a:rPr lang="en-US" sz="3200" dirty="0">
                <a:solidFill>
                  <a:schemeClr val="tx1"/>
                </a:solidFill>
                <a:effectLst/>
                <a:ea typeface="Times New Roman" panose="02020603050405020304" pitchFamily="18" charset="0"/>
              </a:rPr>
              <a:t>Not only do these measures determine the health of the farm, business, or operation – they affect the health of the farmer and his/her family. </a:t>
            </a:r>
            <a:endParaRPr lang="en-US" sz="3200" dirty="0">
              <a:solidFill>
                <a:schemeClr val="tx1"/>
              </a:solidFill>
            </a:endParaRPr>
          </a:p>
          <a:p>
            <a:endParaRPr lang="en-US" dirty="0"/>
          </a:p>
        </p:txBody>
      </p:sp>
      <p:sp>
        <p:nvSpPr>
          <p:cNvPr id="4" name="Rectangle 3">
            <a:extLst>
              <a:ext uri="{FF2B5EF4-FFF2-40B4-BE49-F238E27FC236}">
                <a16:creationId xmlns:a16="http://schemas.microsoft.com/office/drawing/2014/main" id="{AF8A4D71-8878-494F-85F5-88E6E5F05D50}"/>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CAE7AC3-419E-FF4C-920C-E7FBDE708410}"/>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547F65B-24B7-0D4B-A2C1-9E98BAECFAA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5425F98-0B10-BD47-B4C6-C8AEFA2E09E6}"/>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129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B35D6-F53A-4E2E-BCD3-B97EBC07AFF6}"/>
              </a:ext>
            </a:extLst>
          </p:cNvPr>
          <p:cNvSpPr>
            <a:spLocks noGrp="1"/>
          </p:cNvSpPr>
          <p:nvPr>
            <p:ph type="title"/>
          </p:nvPr>
        </p:nvSpPr>
        <p:spPr/>
        <p:txBody>
          <a:bodyPr/>
          <a:lstStyle/>
          <a:p>
            <a:r>
              <a:rPr lang="en-US" dirty="0">
                <a:solidFill>
                  <a:schemeClr val="tx1"/>
                </a:solidFill>
              </a:rPr>
              <a:t>Farm Stress and Mental Health</a:t>
            </a:r>
          </a:p>
        </p:txBody>
      </p:sp>
      <p:sp>
        <p:nvSpPr>
          <p:cNvPr id="3" name="Content Placeholder 2">
            <a:extLst>
              <a:ext uri="{FF2B5EF4-FFF2-40B4-BE49-F238E27FC236}">
                <a16:creationId xmlns:a16="http://schemas.microsoft.com/office/drawing/2014/main" id="{6345DF51-0DD7-45EC-9E5E-6EE8C6E8559F}"/>
              </a:ext>
            </a:extLst>
          </p:cNvPr>
          <p:cNvSpPr>
            <a:spLocks noGrp="1"/>
          </p:cNvSpPr>
          <p:nvPr>
            <p:ph idx="1"/>
          </p:nvPr>
        </p:nvSpPr>
        <p:spPr>
          <a:xfrm>
            <a:off x="1097280" y="1845734"/>
            <a:ext cx="10058400" cy="4422986"/>
          </a:xfrm>
        </p:spPr>
        <p:txBody>
          <a:bodyPr>
            <a:normAutofit/>
          </a:bodyPr>
          <a:lstStyle/>
          <a:p>
            <a:pPr lvl="1">
              <a:lnSpc>
                <a:spcPct val="120000"/>
              </a:lnSpc>
              <a:buFont typeface="Arial" panose="020B0604020202020204" pitchFamily="34" charset="0"/>
              <a:buChar char="•"/>
            </a:pPr>
            <a:r>
              <a:rPr lang="en-US" sz="2800" dirty="0">
                <a:solidFill>
                  <a:schemeClr val="tx1"/>
                </a:solidFill>
                <a:effectLst/>
                <a:ea typeface="Times New Roman" panose="02020603050405020304" pitchFamily="18" charset="0"/>
              </a:rPr>
              <a:t>In 2018, Farm Aid reported more than a thousand farmers in the United States dialed their crisis hotline</a:t>
            </a:r>
          </a:p>
          <a:p>
            <a:pPr lvl="1">
              <a:lnSpc>
                <a:spcPct val="120000"/>
              </a:lnSpc>
              <a:buFont typeface="Arial" panose="020B0604020202020204" pitchFamily="34" charset="0"/>
              <a:buChar char="•"/>
            </a:pPr>
            <a:r>
              <a:rPr lang="en-US" sz="2800" dirty="0">
                <a:solidFill>
                  <a:schemeClr val="tx1"/>
                </a:solidFill>
                <a:effectLst/>
                <a:ea typeface="Times New Roman" panose="02020603050405020304" pitchFamily="18" charset="0"/>
              </a:rPr>
              <a:t>Over 450 farmers died by suicide across nine midwestern states between 2014 to 2018.</a:t>
            </a:r>
          </a:p>
          <a:p>
            <a:pPr lvl="1">
              <a:lnSpc>
                <a:spcPct val="120000"/>
              </a:lnSpc>
              <a:buFont typeface="Arial" panose="020B0604020202020204" pitchFamily="34" charset="0"/>
              <a:buChar char="•"/>
            </a:pPr>
            <a:r>
              <a:rPr lang="en-US" sz="2800" dirty="0">
                <a:solidFill>
                  <a:schemeClr val="tx1"/>
                </a:solidFill>
                <a:effectLst/>
                <a:ea typeface="Times New Roman" panose="02020603050405020304" pitchFamily="18" charset="0"/>
              </a:rPr>
              <a:t>The Department of Health and Human Services noted that about 111 million people lived in areas, mainly rural areas, with a </a:t>
            </a:r>
            <a:r>
              <a:rPr lang="en-US" sz="2800" b="1" dirty="0">
                <a:solidFill>
                  <a:schemeClr val="tx1"/>
                </a:solidFill>
                <a:effectLst/>
                <a:ea typeface="Times New Roman" panose="02020603050405020304" pitchFamily="18" charset="0"/>
              </a:rPr>
              <a:t>shortage of mental health professionals</a:t>
            </a:r>
            <a:r>
              <a:rPr lang="en-US" sz="2800" dirty="0">
                <a:solidFill>
                  <a:schemeClr val="tx1"/>
                </a:solidFill>
                <a:effectLst/>
                <a:ea typeface="Times New Roman" panose="02020603050405020304" pitchFamily="18" charset="0"/>
              </a:rPr>
              <a:t>.</a:t>
            </a:r>
          </a:p>
        </p:txBody>
      </p:sp>
      <p:sp>
        <p:nvSpPr>
          <p:cNvPr id="4" name="Rectangle 3">
            <a:extLst>
              <a:ext uri="{FF2B5EF4-FFF2-40B4-BE49-F238E27FC236}">
                <a16:creationId xmlns:a16="http://schemas.microsoft.com/office/drawing/2014/main" id="{284354F1-9EDA-1940-BE44-CC87499A85D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4051AD2-A985-6049-B4E6-EC91ECB49A1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EBF3AFD-D20E-D44B-AFB4-E07DDAA939A6}"/>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A2CF2D-0D51-9D40-AD6D-4073932B2AD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696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B35D6-F53A-4E2E-BCD3-B97EBC07AFF6}"/>
              </a:ext>
            </a:extLst>
          </p:cNvPr>
          <p:cNvSpPr>
            <a:spLocks noGrp="1"/>
          </p:cNvSpPr>
          <p:nvPr>
            <p:ph type="title"/>
          </p:nvPr>
        </p:nvSpPr>
        <p:spPr/>
        <p:txBody>
          <a:bodyPr/>
          <a:lstStyle/>
          <a:p>
            <a:r>
              <a:rPr lang="en-US" dirty="0">
                <a:solidFill>
                  <a:schemeClr val="tx1"/>
                </a:solidFill>
              </a:rPr>
              <a:t>Farm Stress and Mental Health</a:t>
            </a:r>
          </a:p>
        </p:txBody>
      </p:sp>
      <p:sp>
        <p:nvSpPr>
          <p:cNvPr id="3" name="Content Placeholder 2">
            <a:extLst>
              <a:ext uri="{FF2B5EF4-FFF2-40B4-BE49-F238E27FC236}">
                <a16:creationId xmlns:a16="http://schemas.microsoft.com/office/drawing/2014/main" id="{6345DF51-0DD7-45EC-9E5E-6EE8C6E8559F}"/>
              </a:ext>
            </a:extLst>
          </p:cNvPr>
          <p:cNvSpPr>
            <a:spLocks noGrp="1"/>
          </p:cNvSpPr>
          <p:nvPr>
            <p:ph idx="1"/>
          </p:nvPr>
        </p:nvSpPr>
        <p:spPr>
          <a:xfrm>
            <a:off x="571966" y="1488549"/>
            <a:ext cx="10780589" cy="4422986"/>
          </a:xfrm>
        </p:spPr>
        <p:txBody>
          <a:bodyPr>
            <a:normAutofit/>
          </a:bodyPr>
          <a:lstStyle/>
          <a:p>
            <a:pPr lvl="1">
              <a:lnSpc>
                <a:spcPct val="100000"/>
              </a:lnSpc>
              <a:spcBef>
                <a:spcPts val="0"/>
              </a:spcBef>
              <a:buFont typeface="Arial" panose="020B0604020202020204" pitchFamily="34" charset="0"/>
              <a:buChar char="•"/>
            </a:pPr>
            <a:r>
              <a:rPr lang="en-US" sz="2800" dirty="0">
                <a:solidFill>
                  <a:schemeClr val="tx1"/>
                </a:solidFill>
                <a:effectLst/>
                <a:ea typeface="MS Gothic" panose="020B0609070205080204" pitchFamily="49" charset="-128"/>
                <a:cs typeface="Arial" panose="020B0604020202020204" pitchFamily="34" charset="0"/>
              </a:rPr>
              <a:t>In Virginia, a nationwide survey conducted by the American Foundation for Suicide prevention (2020) found that, suicide was the 10th leading cause of death particularly in the Appalachian region (Carroll, 2019). </a:t>
            </a:r>
          </a:p>
          <a:p>
            <a:pPr lvl="1">
              <a:lnSpc>
                <a:spcPct val="100000"/>
              </a:lnSpc>
              <a:spcBef>
                <a:spcPts val="0"/>
              </a:spcBef>
              <a:buFont typeface="Arial" panose="020B0604020202020204" pitchFamily="34" charset="0"/>
              <a:buChar char="•"/>
            </a:pPr>
            <a:endParaRPr lang="en-US" sz="2800" dirty="0">
              <a:solidFill>
                <a:schemeClr val="tx1"/>
              </a:solidFill>
              <a:effectLst/>
              <a:ea typeface="MS Gothic" panose="020B0609070205080204" pitchFamily="49" charset="-128"/>
              <a:cs typeface="Arial" panose="020B0604020202020204" pitchFamily="34" charset="0"/>
            </a:endParaRPr>
          </a:p>
          <a:p>
            <a:pPr lvl="1">
              <a:lnSpc>
                <a:spcPct val="100000"/>
              </a:lnSpc>
              <a:spcBef>
                <a:spcPts val="0"/>
              </a:spcBef>
              <a:buFont typeface="Arial" panose="020B0604020202020204" pitchFamily="34" charset="0"/>
              <a:buChar char="•"/>
            </a:pPr>
            <a:r>
              <a:rPr lang="en-US" sz="2800" dirty="0">
                <a:solidFill>
                  <a:schemeClr val="tx1"/>
                </a:solidFill>
                <a:effectLst/>
                <a:ea typeface="MS Gothic" panose="020B0609070205080204" pitchFamily="49" charset="-128"/>
                <a:cs typeface="Arial" panose="020B0604020202020204" pitchFamily="34" charset="0"/>
              </a:rPr>
              <a:t>Virginia does not have an exact number of farmers who have died by suicide. According to the Center for Disease Control (CDC), this could be attributed to the fact that some suicides are easily reported as farm-related accidents and hence there may be more farmers dying by suicide that reported (Jared, 2019).</a:t>
            </a:r>
            <a:endParaRPr lang="en-US" sz="2400" dirty="0"/>
          </a:p>
        </p:txBody>
      </p:sp>
      <p:sp>
        <p:nvSpPr>
          <p:cNvPr id="4" name="Rectangle 3">
            <a:extLst>
              <a:ext uri="{FF2B5EF4-FFF2-40B4-BE49-F238E27FC236}">
                <a16:creationId xmlns:a16="http://schemas.microsoft.com/office/drawing/2014/main" id="{9DEF8342-1880-EB49-9D99-ACC394C572BB}"/>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7FF3C2B-3379-C14E-AAF0-D4F2699BB452}"/>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325F9D5-E466-194D-B9A7-F42700F53D9C}"/>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D697E7-B412-9348-BF5E-807566F27667}"/>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3115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a:xfrm>
            <a:off x="641480" y="439579"/>
            <a:ext cx="10909040" cy="1325563"/>
          </a:xfrm>
        </p:spPr>
        <p:txBody>
          <a:bodyPr/>
          <a:lstStyle/>
          <a:p>
            <a:pPr algn="ctr"/>
            <a:r>
              <a:rPr lang="en-US" dirty="0"/>
              <a:t>Best Practices to Managing Farm Financial Health and Wellbeing</a:t>
            </a:r>
            <a:endParaRPr lang="en-US" sz="4000" dirty="0"/>
          </a:p>
        </p:txBody>
      </p:sp>
      <p:sp>
        <p:nvSpPr>
          <p:cNvPr id="3" name="Content Placeholder 2">
            <a:extLst>
              <a:ext uri="{FF2B5EF4-FFF2-40B4-BE49-F238E27FC236}">
                <a16:creationId xmlns:a16="http://schemas.microsoft.com/office/drawing/2014/main" id="{542A53F7-78DA-FB49-8E07-C3F7DE1E14B5}"/>
              </a:ext>
            </a:extLst>
          </p:cNvPr>
          <p:cNvSpPr>
            <a:spLocks noGrp="1"/>
          </p:cNvSpPr>
          <p:nvPr>
            <p:ph idx="1"/>
          </p:nvPr>
        </p:nvSpPr>
        <p:spPr>
          <a:xfrm>
            <a:off x="538844" y="2046462"/>
            <a:ext cx="5889948" cy="4351338"/>
          </a:xfrm>
        </p:spPr>
        <p:txBody>
          <a:bodyPr>
            <a:normAutofit/>
          </a:bodyPr>
          <a:lstStyle/>
          <a:p>
            <a:pPr>
              <a:lnSpc>
                <a:spcPct val="110000"/>
              </a:lnSpc>
              <a:spcBef>
                <a:spcPts val="600"/>
              </a:spcBef>
              <a:spcAft>
                <a:spcPts val="600"/>
              </a:spcAft>
            </a:pPr>
            <a:endParaRPr lang="en-US" sz="500" dirty="0"/>
          </a:p>
          <a:p>
            <a:pPr>
              <a:lnSpc>
                <a:spcPct val="110000"/>
              </a:lnSpc>
              <a:spcBef>
                <a:spcPts val="600"/>
              </a:spcBef>
              <a:spcAft>
                <a:spcPts val="600"/>
              </a:spcAft>
            </a:pPr>
            <a:r>
              <a:rPr lang="en-US" sz="2400" dirty="0"/>
              <a:t>Aimed for farmers to manage finances</a:t>
            </a:r>
          </a:p>
          <a:p>
            <a:pPr>
              <a:lnSpc>
                <a:spcPct val="110000"/>
              </a:lnSpc>
              <a:spcBef>
                <a:spcPts val="600"/>
              </a:spcBef>
              <a:spcAft>
                <a:spcPts val="600"/>
              </a:spcAft>
            </a:pPr>
            <a:r>
              <a:rPr lang="en-US" sz="2400" dirty="0"/>
              <a:t>Can serve as a reference sheet for agents and educators working with farmers</a:t>
            </a:r>
          </a:p>
          <a:p>
            <a:pPr>
              <a:lnSpc>
                <a:spcPct val="110000"/>
              </a:lnSpc>
              <a:spcBef>
                <a:spcPts val="600"/>
              </a:spcBef>
              <a:spcAft>
                <a:spcPts val="600"/>
              </a:spcAft>
            </a:pPr>
            <a:r>
              <a:rPr lang="en-US" sz="2400" dirty="0"/>
              <a:t>Available at: </a:t>
            </a:r>
          </a:p>
          <a:p>
            <a:pPr marL="457200" lvl="1" indent="0">
              <a:lnSpc>
                <a:spcPct val="110000"/>
              </a:lnSpc>
              <a:spcBef>
                <a:spcPts val="600"/>
              </a:spcBef>
              <a:spcAft>
                <a:spcPts val="600"/>
              </a:spcAft>
              <a:buNone/>
            </a:pPr>
            <a:r>
              <a:rPr lang="en-US" sz="2000" dirty="0">
                <a:hlinkClick r:id="rId2"/>
              </a:rPr>
              <a:t>https://www.pubs.ext.vt.edu/content/dam/pubs_ext_vt_edu/ALCE/alce-222/ALCE-222.pdf</a:t>
            </a:r>
            <a:endParaRPr lang="en-US" sz="2000" dirty="0"/>
          </a:p>
          <a:p>
            <a:pPr lvl="1">
              <a:lnSpc>
                <a:spcPct val="110000"/>
              </a:lnSpc>
              <a:spcBef>
                <a:spcPts val="600"/>
              </a:spcBef>
              <a:spcAft>
                <a:spcPts val="600"/>
              </a:spcAft>
            </a:pPr>
            <a:endParaRPr lang="en-US" sz="1600"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ss, object, outdoor, machine&#10;&#10;Description automatically generated">
            <a:extLst>
              <a:ext uri="{FF2B5EF4-FFF2-40B4-BE49-F238E27FC236}">
                <a16:creationId xmlns:a16="http://schemas.microsoft.com/office/drawing/2014/main" id="{79042568-DD8E-FA40-BA9E-CFD56E962189}"/>
              </a:ext>
            </a:extLst>
          </p:cNvPr>
          <p:cNvPicPr>
            <a:picLocks noChangeAspect="1"/>
          </p:cNvPicPr>
          <p:nvPr/>
        </p:nvPicPr>
        <p:blipFill>
          <a:blip r:embed="rId3"/>
          <a:stretch>
            <a:fillRect/>
          </a:stretch>
        </p:blipFill>
        <p:spPr>
          <a:xfrm>
            <a:off x="6589674" y="2314926"/>
            <a:ext cx="4814720" cy="3197836"/>
          </a:xfrm>
          <a:prstGeom prst="rect">
            <a:avLst/>
          </a:prstGeom>
        </p:spPr>
      </p:pic>
      <p:sp>
        <p:nvSpPr>
          <p:cNvPr id="10" name="TextBox 9">
            <a:extLst>
              <a:ext uri="{FF2B5EF4-FFF2-40B4-BE49-F238E27FC236}">
                <a16:creationId xmlns:a16="http://schemas.microsoft.com/office/drawing/2014/main" id="{2CED8148-36C5-2B4F-849B-7353D2037A6F}"/>
              </a:ext>
            </a:extLst>
          </p:cNvPr>
          <p:cNvSpPr txBox="1"/>
          <p:nvPr/>
        </p:nvSpPr>
        <p:spPr>
          <a:xfrm>
            <a:off x="8572208" y="5658149"/>
            <a:ext cx="2832186" cy="307777"/>
          </a:xfrm>
          <a:prstGeom prst="rect">
            <a:avLst/>
          </a:prstGeom>
          <a:noFill/>
        </p:spPr>
        <p:txBody>
          <a:bodyPr wrap="none" rtlCol="0">
            <a:spAutoFit/>
          </a:bodyPr>
          <a:lstStyle/>
          <a:p>
            <a:r>
              <a:rPr lang="en-US" sz="1400" dirty="0"/>
              <a:t>Image credit: Jed Owen on </a:t>
            </a:r>
            <a:r>
              <a:rPr lang="en-US" sz="1400" dirty="0" err="1"/>
              <a:t>Unsplash</a:t>
            </a:r>
            <a:endParaRPr lang="en-US" sz="1400" dirty="0"/>
          </a:p>
        </p:txBody>
      </p:sp>
    </p:spTree>
    <p:extLst>
      <p:ext uri="{BB962C8B-B14F-4D97-AF65-F5344CB8AC3E}">
        <p14:creationId xmlns:p14="http://schemas.microsoft.com/office/powerpoint/2010/main" val="3587455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a:xfrm>
            <a:off x="0" y="269736"/>
            <a:ext cx="11357688" cy="1325563"/>
          </a:xfrm>
        </p:spPr>
        <p:txBody>
          <a:bodyPr>
            <a:normAutofit/>
          </a:bodyPr>
          <a:lstStyle/>
          <a:p>
            <a:pPr algn="ctr"/>
            <a:r>
              <a:rPr lang="en-US" dirty="0"/>
              <a:t>Managing Farm Financial Stress for a Healthy Farm and a Healthy Farm Family</a:t>
            </a:r>
          </a:p>
        </p:txBody>
      </p:sp>
      <p:sp>
        <p:nvSpPr>
          <p:cNvPr id="3" name="Content Placeholder 2">
            <a:extLst>
              <a:ext uri="{FF2B5EF4-FFF2-40B4-BE49-F238E27FC236}">
                <a16:creationId xmlns:a16="http://schemas.microsoft.com/office/drawing/2014/main" id="{542A53F7-78DA-FB49-8E07-C3F7DE1E14B5}"/>
              </a:ext>
            </a:extLst>
          </p:cNvPr>
          <p:cNvSpPr>
            <a:spLocks noGrp="1"/>
          </p:cNvSpPr>
          <p:nvPr>
            <p:ph idx="1"/>
          </p:nvPr>
        </p:nvSpPr>
        <p:spPr>
          <a:xfrm>
            <a:off x="408708" y="1991143"/>
            <a:ext cx="10909041" cy="4351338"/>
          </a:xfrm>
        </p:spPr>
        <p:txBody>
          <a:bodyPr>
            <a:normAutofit/>
          </a:bodyPr>
          <a:lstStyle/>
          <a:p>
            <a:pPr>
              <a:lnSpc>
                <a:spcPct val="110000"/>
              </a:lnSpc>
              <a:spcBef>
                <a:spcPts val="600"/>
              </a:spcBef>
              <a:spcAft>
                <a:spcPts val="600"/>
              </a:spcAft>
            </a:pPr>
            <a:r>
              <a:rPr lang="en-US" sz="2400" dirty="0"/>
              <a:t>In-depth piece on farm financial stress and how it impacts mental health</a:t>
            </a:r>
          </a:p>
          <a:p>
            <a:pPr>
              <a:lnSpc>
                <a:spcPct val="110000"/>
              </a:lnSpc>
              <a:spcBef>
                <a:spcPts val="600"/>
              </a:spcBef>
              <a:spcAft>
                <a:spcPts val="600"/>
              </a:spcAft>
            </a:pPr>
            <a:r>
              <a:rPr lang="en-US" sz="2400" dirty="0"/>
              <a:t>Descriptions of what constitutes a financially healthy farm, breaks down components of assessing farm financial health</a:t>
            </a:r>
          </a:p>
          <a:p>
            <a:pPr>
              <a:lnSpc>
                <a:spcPct val="110000"/>
              </a:lnSpc>
              <a:spcBef>
                <a:spcPts val="600"/>
              </a:spcBef>
              <a:spcAft>
                <a:spcPts val="600"/>
              </a:spcAft>
            </a:pPr>
            <a:r>
              <a:rPr lang="en-US" sz="2400" dirty="0"/>
              <a:t>Describes indicators and causes of farm financial stress</a:t>
            </a:r>
          </a:p>
          <a:p>
            <a:pPr>
              <a:lnSpc>
                <a:spcPct val="110000"/>
              </a:lnSpc>
              <a:spcBef>
                <a:spcPts val="600"/>
              </a:spcBef>
              <a:spcAft>
                <a:spcPts val="600"/>
              </a:spcAft>
            </a:pPr>
            <a:r>
              <a:rPr lang="en-US" sz="2400" dirty="0"/>
              <a:t>Communicating with farmers under stress</a:t>
            </a:r>
          </a:p>
          <a:p>
            <a:pPr>
              <a:lnSpc>
                <a:spcPct val="110000"/>
              </a:lnSpc>
              <a:spcBef>
                <a:spcPts val="600"/>
              </a:spcBef>
              <a:spcAft>
                <a:spcPts val="600"/>
              </a:spcAft>
            </a:pPr>
            <a:r>
              <a:rPr lang="en-US" sz="2400" dirty="0"/>
              <a:t>Extensive list of resources</a:t>
            </a:r>
          </a:p>
          <a:p>
            <a:pPr>
              <a:lnSpc>
                <a:spcPct val="100000"/>
              </a:lnSpc>
              <a:spcBef>
                <a:spcPts val="0"/>
              </a:spcBef>
              <a:spcAft>
                <a:spcPts val="600"/>
              </a:spcAft>
            </a:pPr>
            <a:r>
              <a:rPr lang="en-US" sz="2400" dirty="0"/>
              <a:t>Available at: </a:t>
            </a:r>
          </a:p>
          <a:p>
            <a:pPr marL="0" indent="0">
              <a:lnSpc>
                <a:spcPct val="100000"/>
              </a:lnSpc>
              <a:spcBef>
                <a:spcPts val="0"/>
              </a:spcBef>
              <a:spcAft>
                <a:spcPts val="600"/>
              </a:spcAft>
              <a:buNone/>
            </a:pPr>
            <a:r>
              <a:rPr lang="en-US" sz="2000" dirty="0">
                <a:hlinkClick r:id="rId2"/>
              </a:rPr>
              <a:t>https://www.pubs.ext.vt.edu/ALCE/ALCE-220/ALCE-220.html</a:t>
            </a:r>
            <a:endParaRPr lang="en-US" sz="2000" dirty="0"/>
          </a:p>
          <a:p>
            <a:pPr lvl="1">
              <a:lnSpc>
                <a:spcPct val="110000"/>
              </a:lnSpc>
              <a:spcBef>
                <a:spcPts val="600"/>
              </a:spcBef>
              <a:spcAft>
                <a:spcPts val="600"/>
              </a:spcAft>
            </a:pPr>
            <a:endParaRPr lang="en-US" sz="2000" dirty="0"/>
          </a:p>
          <a:p>
            <a:pPr>
              <a:lnSpc>
                <a:spcPct val="110000"/>
              </a:lnSpc>
              <a:spcBef>
                <a:spcPts val="600"/>
              </a:spcBef>
              <a:spcAft>
                <a:spcPts val="600"/>
              </a:spcAft>
            </a:pPr>
            <a:endParaRPr lang="en-US" sz="2000"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Weathering-the-Storm-signs-of-stress">
            <a:extLst>
              <a:ext uri="{FF2B5EF4-FFF2-40B4-BE49-F238E27FC236}">
                <a16:creationId xmlns:a16="http://schemas.microsoft.com/office/drawing/2014/main" id="{4E0718B8-9F5D-2545-8D01-513451C13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401" y="3647335"/>
            <a:ext cx="3867891" cy="221022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2914C47-A470-C549-87E7-DE7B76CBE4CC}"/>
              </a:ext>
            </a:extLst>
          </p:cNvPr>
          <p:cNvSpPr txBox="1"/>
          <p:nvPr/>
        </p:nvSpPr>
        <p:spPr>
          <a:xfrm>
            <a:off x="8616392" y="5903277"/>
            <a:ext cx="3266920" cy="307777"/>
          </a:xfrm>
          <a:prstGeom prst="rect">
            <a:avLst/>
          </a:prstGeom>
          <a:noFill/>
        </p:spPr>
        <p:txBody>
          <a:bodyPr wrap="none" rtlCol="0">
            <a:spAutoFit/>
          </a:bodyPr>
          <a:lstStyle/>
          <a:p>
            <a:r>
              <a:rPr lang="en-US" sz="1400" dirty="0"/>
              <a:t>Image credit: https://</a:t>
            </a:r>
            <a:r>
              <a:rPr lang="en-US" sz="1400" dirty="0" err="1"/>
              <a:t>emergence.fbn.com</a:t>
            </a:r>
            <a:r>
              <a:rPr lang="en-US" sz="1400" dirty="0"/>
              <a:t>/</a:t>
            </a:r>
          </a:p>
        </p:txBody>
      </p:sp>
    </p:spTree>
    <p:extLst>
      <p:ext uri="{BB962C8B-B14F-4D97-AF65-F5344CB8AC3E}">
        <p14:creationId xmlns:p14="http://schemas.microsoft.com/office/powerpoint/2010/main" val="4071540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a:xfrm>
            <a:off x="641480" y="439579"/>
            <a:ext cx="10909040" cy="1325563"/>
          </a:xfrm>
        </p:spPr>
        <p:txBody>
          <a:bodyPr/>
          <a:lstStyle/>
          <a:p>
            <a:pPr algn="ctr"/>
            <a:r>
              <a:rPr lang="en-US" dirty="0"/>
              <a:t>Farm Financial Stress Assessment Tool for Farmer Advisors and Practitioners</a:t>
            </a:r>
          </a:p>
        </p:txBody>
      </p:sp>
      <p:sp>
        <p:nvSpPr>
          <p:cNvPr id="3" name="Content Placeholder 2">
            <a:extLst>
              <a:ext uri="{FF2B5EF4-FFF2-40B4-BE49-F238E27FC236}">
                <a16:creationId xmlns:a16="http://schemas.microsoft.com/office/drawing/2014/main" id="{542A53F7-78DA-FB49-8E07-C3F7DE1E14B5}"/>
              </a:ext>
            </a:extLst>
          </p:cNvPr>
          <p:cNvSpPr>
            <a:spLocks noGrp="1"/>
          </p:cNvSpPr>
          <p:nvPr>
            <p:ph idx="1"/>
          </p:nvPr>
        </p:nvSpPr>
        <p:spPr>
          <a:xfrm>
            <a:off x="641480" y="1984325"/>
            <a:ext cx="10909041" cy="4351338"/>
          </a:xfrm>
        </p:spPr>
        <p:txBody>
          <a:bodyPr>
            <a:normAutofit/>
          </a:bodyPr>
          <a:lstStyle/>
          <a:p>
            <a:pPr>
              <a:lnSpc>
                <a:spcPct val="110000"/>
              </a:lnSpc>
              <a:spcBef>
                <a:spcPts val="600"/>
              </a:spcBef>
              <a:spcAft>
                <a:spcPts val="600"/>
              </a:spcAft>
            </a:pPr>
            <a:r>
              <a:rPr lang="en-US" sz="2400" dirty="0"/>
              <a:t>Assessment tool is a communication aid for discussing mental health concerns with farmers</a:t>
            </a:r>
          </a:p>
          <a:p>
            <a:pPr>
              <a:lnSpc>
                <a:spcPct val="110000"/>
              </a:lnSpc>
              <a:spcBef>
                <a:spcPts val="600"/>
              </a:spcBef>
              <a:spcAft>
                <a:spcPts val="600"/>
              </a:spcAft>
            </a:pPr>
            <a:r>
              <a:rPr lang="en-US" sz="2400" dirty="0"/>
              <a:t>Includes sections on:</a:t>
            </a:r>
          </a:p>
          <a:p>
            <a:pPr lvl="1">
              <a:lnSpc>
                <a:spcPct val="110000"/>
              </a:lnSpc>
              <a:spcBef>
                <a:spcPts val="600"/>
              </a:spcBef>
              <a:spcAft>
                <a:spcPts val="600"/>
              </a:spcAft>
            </a:pPr>
            <a:r>
              <a:rPr lang="en-US" sz="2000" dirty="0"/>
              <a:t>Advice from practitioners on discussing sensitive topics such as farm finance and mental health</a:t>
            </a:r>
          </a:p>
          <a:p>
            <a:pPr lvl="1">
              <a:lnSpc>
                <a:spcPct val="110000"/>
              </a:lnSpc>
              <a:spcBef>
                <a:spcPts val="600"/>
              </a:spcBef>
              <a:spcAft>
                <a:spcPts val="600"/>
              </a:spcAft>
            </a:pPr>
            <a:r>
              <a:rPr lang="en-US" sz="2000" dirty="0"/>
              <a:t>Conversations with diverse audiences, talking across boundaries of gender, race and age </a:t>
            </a:r>
          </a:p>
          <a:p>
            <a:pPr lvl="1">
              <a:lnSpc>
                <a:spcPct val="110000"/>
              </a:lnSpc>
              <a:spcBef>
                <a:spcPts val="600"/>
              </a:spcBef>
              <a:spcAft>
                <a:spcPts val="600"/>
              </a:spcAft>
            </a:pPr>
            <a:r>
              <a:rPr lang="en-US" sz="2000" dirty="0"/>
              <a:t>How to foster supportive conversations about farm finance</a:t>
            </a:r>
          </a:p>
          <a:p>
            <a:pPr>
              <a:lnSpc>
                <a:spcPct val="110000"/>
              </a:lnSpc>
              <a:spcBef>
                <a:spcPts val="600"/>
              </a:spcBef>
              <a:spcAft>
                <a:spcPts val="600"/>
              </a:spcAft>
            </a:pPr>
            <a:r>
              <a:rPr lang="en-US" sz="2400" dirty="0"/>
              <a:t>Webinar from 9.9 posted on the VBFRC and </a:t>
            </a:r>
            <a:r>
              <a:rPr lang="en-US" sz="2400" dirty="0" err="1"/>
              <a:t>AgrAbility</a:t>
            </a:r>
            <a:r>
              <a:rPr lang="en-US" sz="2400" dirty="0"/>
              <a:t> websites</a:t>
            </a:r>
          </a:p>
          <a:p>
            <a:pPr>
              <a:lnSpc>
                <a:spcPct val="110000"/>
              </a:lnSpc>
              <a:spcBef>
                <a:spcPts val="600"/>
              </a:spcBef>
              <a:spcAft>
                <a:spcPts val="600"/>
              </a:spcAft>
            </a:pPr>
            <a:r>
              <a:rPr lang="en-US" sz="2400" dirty="0"/>
              <a:t>Link to article TBA</a:t>
            </a:r>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2599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a:xfrm>
            <a:off x="641480" y="439579"/>
            <a:ext cx="10909040" cy="1325563"/>
          </a:xfrm>
        </p:spPr>
        <p:txBody>
          <a:bodyPr/>
          <a:lstStyle/>
          <a:p>
            <a:pPr algn="ctr"/>
            <a:r>
              <a:rPr lang="en-US" dirty="0"/>
              <a:t>Farm Stress and Grief in the Time of COVID-19: Strategies and Resources</a:t>
            </a:r>
          </a:p>
        </p:txBody>
      </p:sp>
      <p:sp>
        <p:nvSpPr>
          <p:cNvPr id="3" name="Content Placeholder 2">
            <a:extLst>
              <a:ext uri="{FF2B5EF4-FFF2-40B4-BE49-F238E27FC236}">
                <a16:creationId xmlns:a16="http://schemas.microsoft.com/office/drawing/2014/main" id="{542A53F7-78DA-FB49-8E07-C3F7DE1E14B5}"/>
              </a:ext>
            </a:extLst>
          </p:cNvPr>
          <p:cNvSpPr>
            <a:spLocks noGrp="1"/>
          </p:cNvSpPr>
          <p:nvPr>
            <p:ph idx="1"/>
          </p:nvPr>
        </p:nvSpPr>
        <p:spPr>
          <a:xfrm>
            <a:off x="641480" y="1994378"/>
            <a:ext cx="7980006" cy="4235429"/>
          </a:xfrm>
        </p:spPr>
        <p:txBody>
          <a:bodyPr>
            <a:normAutofit/>
          </a:bodyPr>
          <a:lstStyle/>
          <a:p>
            <a:pPr>
              <a:lnSpc>
                <a:spcPct val="110000"/>
              </a:lnSpc>
              <a:spcBef>
                <a:spcPts val="600"/>
              </a:spcBef>
              <a:spcAft>
                <a:spcPts val="600"/>
              </a:spcAft>
            </a:pPr>
            <a:r>
              <a:rPr lang="en-US" sz="2400" dirty="0"/>
              <a:t>Coronavirus &amp; stress</a:t>
            </a:r>
          </a:p>
          <a:p>
            <a:pPr>
              <a:lnSpc>
                <a:spcPct val="110000"/>
              </a:lnSpc>
              <a:spcBef>
                <a:spcPts val="600"/>
              </a:spcBef>
              <a:spcAft>
                <a:spcPts val="600"/>
              </a:spcAft>
            </a:pPr>
            <a:r>
              <a:rPr lang="en-US" sz="2400" dirty="0"/>
              <a:t>Provides specific coping strategies to deal with stress and anxiety</a:t>
            </a:r>
          </a:p>
          <a:p>
            <a:pPr>
              <a:lnSpc>
                <a:spcPct val="110000"/>
              </a:lnSpc>
              <a:spcBef>
                <a:spcPts val="600"/>
              </a:spcBef>
              <a:spcAft>
                <a:spcPts val="600"/>
              </a:spcAft>
            </a:pPr>
            <a:r>
              <a:rPr lang="en-US" sz="2400" dirty="0"/>
              <a:t>Mental Health Resources in Virginia and Nationally</a:t>
            </a:r>
          </a:p>
          <a:p>
            <a:pPr>
              <a:lnSpc>
                <a:spcPct val="110000"/>
              </a:lnSpc>
              <a:spcBef>
                <a:spcPts val="600"/>
              </a:spcBef>
              <a:spcAft>
                <a:spcPts val="600"/>
              </a:spcAft>
            </a:pPr>
            <a:r>
              <a:rPr lang="en-US" sz="2400" dirty="0"/>
              <a:t>COVID-19 Mental Health Resources &amp; News Articles</a:t>
            </a:r>
          </a:p>
          <a:p>
            <a:pPr>
              <a:lnSpc>
                <a:spcPct val="110000"/>
              </a:lnSpc>
              <a:spcBef>
                <a:spcPts val="600"/>
              </a:spcBef>
              <a:spcAft>
                <a:spcPts val="600"/>
              </a:spcAft>
            </a:pPr>
            <a:r>
              <a:rPr lang="en-US" sz="2400" dirty="0"/>
              <a:t>Available at: </a:t>
            </a:r>
            <a:r>
              <a:rPr lang="en-US" sz="2000" dirty="0">
                <a:hlinkClick r:id="rId2"/>
              </a:rPr>
              <a:t>https://www.pubs.ext.vt.edu/content/dam/pubs_ext_vt_edu/ALCE/alce-202/ALCE-202.pdf</a:t>
            </a:r>
            <a:endParaRPr lang="en-US" sz="2000" dirty="0"/>
          </a:p>
          <a:p>
            <a:pPr marL="0" indent="0">
              <a:lnSpc>
                <a:spcPct val="110000"/>
              </a:lnSpc>
              <a:spcBef>
                <a:spcPts val="600"/>
              </a:spcBef>
              <a:spcAft>
                <a:spcPts val="600"/>
              </a:spcAft>
              <a:buNone/>
            </a:pPr>
            <a:endParaRPr lang="en-US" sz="2000" dirty="0"/>
          </a:p>
          <a:p>
            <a:pPr>
              <a:lnSpc>
                <a:spcPct val="110000"/>
              </a:lnSpc>
              <a:spcBef>
                <a:spcPts val="600"/>
              </a:spcBef>
              <a:spcAft>
                <a:spcPts val="600"/>
              </a:spcAft>
            </a:pPr>
            <a:endParaRPr lang="en-US" sz="2400"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n illustration of crowd of people wearing masks.">
            <a:extLst>
              <a:ext uri="{FF2B5EF4-FFF2-40B4-BE49-F238E27FC236}">
                <a16:creationId xmlns:a16="http://schemas.microsoft.com/office/drawing/2014/main" id="{1B84084E-0F42-654E-9C75-50BD5753C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320" y="2929640"/>
            <a:ext cx="2985227" cy="17973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EBE7928-DEC5-A84C-980C-8896C1ACF2EE}"/>
              </a:ext>
            </a:extLst>
          </p:cNvPr>
          <p:cNvSpPr txBox="1"/>
          <p:nvPr/>
        </p:nvSpPr>
        <p:spPr>
          <a:xfrm>
            <a:off x="8855320" y="4772724"/>
            <a:ext cx="2845138" cy="307777"/>
          </a:xfrm>
          <a:prstGeom prst="rect">
            <a:avLst/>
          </a:prstGeom>
          <a:noFill/>
        </p:spPr>
        <p:txBody>
          <a:bodyPr wrap="none" rtlCol="0">
            <a:spAutoFit/>
          </a:bodyPr>
          <a:lstStyle/>
          <a:p>
            <a:r>
              <a:rPr lang="en-US" sz="1400" dirty="0"/>
              <a:t>Image credit: Amanda Northrup/Vox</a:t>
            </a:r>
          </a:p>
        </p:txBody>
      </p:sp>
    </p:spTree>
    <p:extLst>
      <p:ext uri="{BB962C8B-B14F-4D97-AF65-F5344CB8AC3E}">
        <p14:creationId xmlns:p14="http://schemas.microsoft.com/office/powerpoint/2010/main" val="1865507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a:xfrm>
            <a:off x="641480" y="439579"/>
            <a:ext cx="10909040" cy="1325563"/>
          </a:xfrm>
        </p:spPr>
        <p:txBody>
          <a:bodyPr/>
          <a:lstStyle/>
          <a:p>
            <a:pPr algn="ctr"/>
            <a:r>
              <a:rPr lang="en-US" dirty="0"/>
              <a:t>Virginia Farm Emergency Plan</a:t>
            </a:r>
          </a:p>
        </p:txBody>
      </p:sp>
      <p:sp>
        <p:nvSpPr>
          <p:cNvPr id="3" name="Content Placeholder 2">
            <a:extLst>
              <a:ext uri="{FF2B5EF4-FFF2-40B4-BE49-F238E27FC236}">
                <a16:creationId xmlns:a16="http://schemas.microsoft.com/office/drawing/2014/main" id="{542A53F7-78DA-FB49-8E07-C3F7DE1E14B5}"/>
              </a:ext>
            </a:extLst>
          </p:cNvPr>
          <p:cNvSpPr>
            <a:spLocks noGrp="1"/>
          </p:cNvSpPr>
          <p:nvPr>
            <p:ph idx="1"/>
          </p:nvPr>
        </p:nvSpPr>
        <p:spPr>
          <a:xfrm>
            <a:off x="436206" y="1831545"/>
            <a:ext cx="10909041" cy="4351338"/>
          </a:xfrm>
        </p:spPr>
        <p:txBody>
          <a:bodyPr>
            <a:normAutofit/>
          </a:bodyPr>
          <a:lstStyle/>
          <a:p>
            <a:pPr>
              <a:lnSpc>
                <a:spcPct val="110000"/>
              </a:lnSpc>
              <a:spcBef>
                <a:spcPts val="600"/>
              </a:spcBef>
              <a:spcAft>
                <a:spcPts val="600"/>
              </a:spcAft>
            </a:pPr>
            <a:r>
              <a:rPr lang="en-US" sz="2400" dirty="0"/>
              <a:t>Provides a template for creating a customized emergency plan for farms</a:t>
            </a:r>
          </a:p>
          <a:p>
            <a:pPr>
              <a:lnSpc>
                <a:spcPct val="110000"/>
              </a:lnSpc>
              <a:spcBef>
                <a:spcPts val="600"/>
              </a:spcBef>
              <a:spcAft>
                <a:spcPts val="600"/>
              </a:spcAft>
            </a:pPr>
            <a:r>
              <a:rPr lang="en-US" sz="2400" dirty="0"/>
              <a:t>Information on:</a:t>
            </a:r>
          </a:p>
          <a:p>
            <a:pPr lvl="1">
              <a:lnSpc>
                <a:spcPct val="110000"/>
              </a:lnSpc>
              <a:spcBef>
                <a:spcPts val="600"/>
              </a:spcBef>
              <a:spcAft>
                <a:spcPts val="600"/>
              </a:spcAft>
            </a:pPr>
            <a:r>
              <a:rPr lang="en-US" sz="2000" dirty="0"/>
              <a:t>Why an emergency plan is important</a:t>
            </a:r>
          </a:p>
          <a:p>
            <a:pPr lvl="1">
              <a:lnSpc>
                <a:spcPct val="110000"/>
              </a:lnSpc>
              <a:spcBef>
                <a:spcPts val="600"/>
              </a:spcBef>
              <a:spcAft>
                <a:spcPts val="600"/>
              </a:spcAft>
            </a:pPr>
            <a:r>
              <a:rPr lang="en-US" sz="2000" dirty="0"/>
              <a:t>Where to store and display an emergency plan</a:t>
            </a:r>
          </a:p>
          <a:p>
            <a:pPr lvl="1">
              <a:lnSpc>
                <a:spcPct val="110000"/>
              </a:lnSpc>
              <a:spcBef>
                <a:spcPts val="600"/>
              </a:spcBef>
              <a:spcAft>
                <a:spcPts val="600"/>
              </a:spcAft>
            </a:pPr>
            <a:r>
              <a:rPr lang="en-US" sz="2000" dirty="0"/>
              <a:t>Who should know about and be able to access an emergency plan</a:t>
            </a:r>
          </a:p>
          <a:p>
            <a:pPr lvl="1">
              <a:lnSpc>
                <a:spcPct val="110000"/>
              </a:lnSpc>
              <a:spcBef>
                <a:spcPts val="600"/>
              </a:spcBef>
              <a:spcAft>
                <a:spcPts val="600"/>
              </a:spcAft>
            </a:pPr>
            <a:r>
              <a:rPr lang="en-US" sz="2000" dirty="0"/>
              <a:t>What to include in an emergency plan</a:t>
            </a:r>
          </a:p>
          <a:p>
            <a:pPr>
              <a:lnSpc>
                <a:spcPct val="110000"/>
              </a:lnSpc>
              <a:spcBef>
                <a:spcPts val="600"/>
              </a:spcBef>
              <a:spcAft>
                <a:spcPts val="600"/>
              </a:spcAft>
            </a:pPr>
            <a:r>
              <a:rPr lang="en-US" sz="2400" dirty="0"/>
              <a:t>Available at: </a:t>
            </a:r>
            <a:r>
              <a:rPr lang="en-US" sz="2000" dirty="0">
                <a:hlinkClick r:id="rId2"/>
              </a:rPr>
              <a:t>https://www.pubs.ext.vt.edu/ALCE/ALCE-219/ALCE-219.html</a:t>
            </a:r>
            <a:endParaRPr lang="en-US" sz="2000" dirty="0"/>
          </a:p>
          <a:p>
            <a:pPr>
              <a:lnSpc>
                <a:spcPct val="110000"/>
              </a:lnSpc>
              <a:spcBef>
                <a:spcPts val="600"/>
              </a:spcBef>
              <a:spcAft>
                <a:spcPts val="600"/>
              </a:spcAft>
            </a:pPr>
            <a:endParaRPr lang="en-US" sz="2000"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indoor, sitting, table, small&#10;&#10;Description automatically generated">
            <a:extLst>
              <a:ext uri="{FF2B5EF4-FFF2-40B4-BE49-F238E27FC236}">
                <a16:creationId xmlns:a16="http://schemas.microsoft.com/office/drawing/2014/main" id="{EFB74CDD-803B-E642-BCC8-07AADE3F078A}"/>
              </a:ext>
            </a:extLst>
          </p:cNvPr>
          <p:cNvPicPr>
            <a:picLocks noChangeAspect="1"/>
          </p:cNvPicPr>
          <p:nvPr/>
        </p:nvPicPr>
        <p:blipFill>
          <a:blip r:embed="rId3"/>
          <a:stretch>
            <a:fillRect/>
          </a:stretch>
        </p:blipFill>
        <p:spPr>
          <a:xfrm>
            <a:off x="9423918" y="2534049"/>
            <a:ext cx="2331876" cy="3562637"/>
          </a:xfrm>
          <a:prstGeom prst="rect">
            <a:avLst/>
          </a:prstGeom>
        </p:spPr>
      </p:pic>
      <p:sp>
        <p:nvSpPr>
          <p:cNvPr id="10" name="TextBox 9">
            <a:extLst>
              <a:ext uri="{FF2B5EF4-FFF2-40B4-BE49-F238E27FC236}">
                <a16:creationId xmlns:a16="http://schemas.microsoft.com/office/drawing/2014/main" id="{A7BB3443-1002-1D48-8445-69D393EFA64D}"/>
              </a:ext>
            </a:extLst>
          </p:cNvPr>
          <p:cNvSpPr txBox="1"/>
          <p:nvPr/>
        </p:nvSpPr>
        <p:spPr>
          <a:xfrm>
            <a:off x="9302619" y="6103710"/>
            <a:ext cx="3395955" cy="523220"/>
          </a:xfrm>
          <a:prstGeom prst="rect">
            <a:avLst/>
          </a:prstGeom>
          <a:noFill/>
        </p:spPr>
        <p:txBody>
          <a:bodyPr wrap="square" rtlCol="0">
            <a:spAutoFit/>
          </a:bodyPr>
          <a:lstStyle/>
          <a:p>
            <a:r>
              <a:rPr lang="en-US" sz="1400" dirty="0"/>
              <a:t>Image credit: </a:t>
            </a:r>
          </a:p>
          <a:p>
            <a:r>
              <a:rPr lang="en-US" sz="1400" dirty="0"/>
              <a:t>Mitchell Luo on </a:t>
            </a:r>
            <a:r>
              <a:rPr lang="en-US" sz="1400" dirty="0" err="1"/>
              <a:t>Unsplash</a:t>
            </a:r>
            <a:endParaRPr lang="en-US" sz="1400" dirty="0"/>
          </a:p>
        </p:txBody>
      </p:sp>
    </p:spTree>
    <p:extLst>
      <p:ext uri="{BB962C8B-B14F-4D97-AF65-F5344CB8AC3E}">
        <p14:creationId xmlns:p14="http://schemas.microsoft.com/office/powerpoint/2010/main" val="446711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a:xfrm>
            <a:off x="706794" y="147883"/>
            <a:ext cx="10909040" cy="1325563"/>
          </a:xfrm>
        </p:spPr>
        <p:txBody>
          <a:bodyPr/>
          <a:lstStyle/>
          <a:p>
            <a:pPr algn="ctr">
              <a:lnSpc>
                <a:spcPct val="110000"/>
              </a:lnSpc>
              <a:spcBef>
                <a:spcPts val="600"/>
              </a:spcBef>
              <a:spcAft>
                <a:spcPts val="600"/>
              </a:spcAft>
            </a:pPr>
            <a:r>
              <a:rPr lang="en-US" dirty="0"/>
              <a:t>Five Mental Health Farmer Case Studies</a:t>
            </a:r>
          </a:p>
        </p:txBody>
      </p:sp>
      <p:sp>
        <p:nvSpPr>
          <p:cNvPr id="3" name="Content Placeholder 2">
            <a:extLst>
              <a:ext uri="{FF2B5EF4-FFF2-40B4-BE49-F238E27FC236}">
                <a16:creationId xmlns:a16="http://schemas.microsoft.com/office/drawing/2014/main" id="{542A53F7-78DA-FB49-8E07-C3F7DE1E14B5}"/>
              </a:ext>
            </a:extLst>
          </p:cNvPr>
          <p:cNvSpPr>
            <a:spLocks noGrp="1"/>
          </p:cNvSpPr>
          <p:nvPr>
            <p:ph idx="1"/>
          </p:nvPr>
        </p:nvSpPr>
        <p:spPr>
          <a:xfrm>
            <a:off x="437309" y="1695997"/>
            <a:ext cx="7363083" cy="4351338"/>
          </a:xfrm>
        </p:spPr>
        <p:txBody>
          <a:bodyPr>
            <a:normAutofit/>
          </a:bodyPr>
          <a:lstStyle/>
          <a:p>
            <a:pPr>
              <a:lnSpc>
                <a:spcPct val="110000"/>
              </a:lnSpc>
              <a:spcBef>
                <a:spcPts val="600"/>
              </a:spcBef>
              <a:spcAft>
                <a:spcPts val="600"/>
              </a:spcAft>
            </a:pPr>
            <a:r>
              <a:rPr lang="en-US" sz="1900" dirty="0"/>
              <a:t>Five case studies developed in partnership Mary Baldwin University’s Murphy Deming College of Health Sciences</a:t>
            </a:r>
          </a:p>
          <a:p>
            <a:pPr lvl="1">
              <a:lnSpc>
                <a:spcPct val="110000"/>
              </a:lnSpc>
              <a:spcBef>
                <a:spcPts val="600"/>
              </a:spcBef>
              <a:spcAft>
                <a:spcPts val="600"/>
              </a:spcAft>
            </a:pPr>
            <a:r>
              <a:rPr lang="en-US" sz="1900" dirty="0"/>
              <a:t>Dunlap's Beef Cattle: The Impact of Intergenerational Farm Transfer</a:t>
            </a:r>
          </a:p>
          <a:p>
            <a:pPr lvl="1">
              <a:lnSpc>
                <a:spcPct val="110000"/>
              </a:lnSpc>
              <a:spcBef>
                <a:spcPts val="600"/>
              </a:spcBef>
              <a:spcAft>
                <a:spcPts val="600"/>
              </a:spcAft>
            </a:pPr>
            <a:r>
              <a:rPr lang="en-US" sz="1900" dirty="0"/>
              <a:t>Financial Strain on Dairy Farmers: The Cooper Family Story</a:t>
            </a:r>
          </a:p>
          <a:p>
            <a:pPr lvl="1">
              <a:lnSpc>
                <a:spcPct val="110000"/>
              </a:lnSpc>
              <a:spcBef>
                <a:spcPts val="600"/>
              </a:spcBef>
              <a:spcAft>
                <a:spcPts val="600"/>
              </a:spcAft>
            </a:pPr>
            <a:r>
              <a:rPr lang="en-US" sz="1900" dirty="0"/>
              <a:t>The Johnsons' Broiler Farm</a:t>
            </a:r>
          </a:p>
          <a:p>
            <a:pPr lvl="1">
              <a:lnSpc>
                <a:spcPct val="110000"/>
              </a:lnSpc>
              <a:spcBef>
                <a:spcPts val="600"/>
              </a:spcBef>
              <a:spcAft>
                <a:spcPts val="600"/>
              </a:spcAft>
            </a:pPr>
            <a:r>
              <a:rPr lang="en-US" sz="1900" dirty="0"/>
              <a:t>The Montel Family: An Intergenerational Farm</a:t>
            </a:r>
          </a:p>
          <a:p>
            <a:pPr lvl="1">
              <a:lnSpc>
                <a:spcPct val="110000"/>
              </a:lnSpc>
              <a:spcBef>
                <a:spcPts val="600"/>
              </a:spcBef>
              <a:spcAft>
                <a:spcPts val="600"/>
              </a:spcAft>
            </a:pPr>
            <a:r>
              <a:rPr lang="en-US" sz="1900" dirty="0"/>
              <a:t>The Family Vegetable Farm in Roanoke, Virginia</a:t>
            </a:r>
          </a:p>
          <a:p>
            <a:pPr>
              <a:lnSpc>
                <a:spcPct val="110000"/>
              </a:lnSpc>
              <a:spcBef>
                <a:spcPts val="600"/>
              </a:spcBef>
              <a:spcAft>
                <a:spcPts val="600"/>
              </a:spcAft>
            </a:pPr>
            <a:r>
              <a:rPr lang="en-US" sz="1900" dirty="0"/>
              <a:t>Available at </a:t>
            </a:r>
            <a:r>
              <a:rPr lang="en-US" sz="1900" dirty="0">
                <a:hlinkClick r:id="rId2"/>
              </a:rPr>
              <a:t>https://agrability.alce.vt.edu/publications/farm-safety-health-wellness.html</a:t>
            </a:r>
            <a:endParaRPr lang="en-US" sz="1900" dirty="0"/>
          </a:p>
          <a:p>
            <a:pPr marL="0" indent="0">
              <a:lnSpc>
                <a:spcPct val="110000"/>
              </a:lnSpc>
              <a:spcBef>
                <a:spcPts val="600"/>
              </a:spcBef>
              <a:spcAft>
                <a:spcPts val="600"/>
              </a:spcAft>
              <a:buNone/>
            </a:pPr>
            <a:endParaRPr lang="en-US" sz="1900"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8BC75461-F089-8346-AC37-AB2F3234A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392" y="2053041"/>
            <a:ext cx="3711704" cy="3111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247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a:xfrm>
            <a:off x="195943" y="760364"/>
            <a:ext cx="11877869" cy="1325563"/>
          </a:xfrm>
        </p:spPr>
        <p:txBody>
          <a:bodyPr>
            <a:normAutofit fontScale="90000"/>
          </a:bodyPr>
          <a:lstStyle/>
          <a:p>
            <a:pPr algn="ctr">
              <a:lnSpc>
                <a:spcPct val="110000"/>
              </a:lnSpc>
              <a:spcBef>
                <a:spcPts val="600"/>
              </a:spcBef>
              <a:spcAft>
                <a:spcPts val="600"/>
              </a:spcAft>
            </a:pPr>
            <a:r>
              <a:rPr lang="en-US" dirty="0"/>
              <a:t>Decision-Making Guide for Service Providers &amp; Educators</a:t>
            </a:r>
          </a:p>
        </p:txBody>
      </p:sp>
      <p:sp>
        <p:nvSpPr>
          <p:cNvPr id="3" name="Content Placeholder 2">
            <a:extLst>
              <a:ext uri="{FF2B5EF4-FFF2-40B4-BE49-F238E27FC236}">
                <a16:creationId xmlns:a16="http://schemas.microsoft.com/office/drawing/2014/main" id="{542A53F7-78DA-FB49-8E07-C3F7DE1E14B5}"/>
              </a:ext>
            </a:extLst>
          </p:cNvPr>
          <p:cNvSpPr>
            <a:spLocks noGrp="1"/>
          </p:cNvSpPr>
          <p:nvPr>
            <p:ph idx="1"/>
          </p:nvPr>
        </p:nvSpPr>
        <p:spPr>
          <a:xfrm>
            <a:off x="641480" y="1874548"/>
            <a:ext cx="7242887" cy="4351338"/>
          </a:xfrm>
        </p:spPr>
        <p:txBody>
          <a:bodyPr>
            <a:normAutofit/>
          </a:bodyPr>
          <a:lstStyle/>
          <a:p>
            <a:pPr>
              <a:lnSpc>
                <a:spcPct val="110000"/>
              </a:lnSpc>
              <a:spcBef>
                <a:spcPts val="600"/>
              </a:spcBef>
              <a:spcAft>
                <a:spcPts val="600"/>
              </a:spcAft>
            </a:pPr>
            <a:endParaRPr lang="en-US" sz="2400" dirty="0"/>
          </a:p>
          <a:p>
            <a:pPr>
              <a:lnSpc>
                <a:spcPct val="110000"/>
              </a:lnSpc>
              <a:spcBef>
                <a:spcPts val="600"/>
              </a:spcBef>
              <a:spcAft>
                <a:spcPts val="600"/>
              </a:spcAft>
            </a:pPr>
            <a:r>
              <a:rPr lang="en-US" sz="2400" dirty="0"/>
              <a:t>Examples of stressors, warning signs, advice and tips for practitioners on how to help</a:t>
            </a:r>
          </a:p>
          <a:p>
            <a:pPr>
              <a:lnSpc>
                <a:spcPct val="110000"/>
              </a:lnSpc>
              <a:spcBef>
                <a:spcPts val="600"/>
              </a:spcBef>
              <a:spcAft>
                <a:spcPts val="600"/>
              </a:spcAft>
            </a:pPr>
            <a:r>
              <a:rPr lang="en-US" sz="2400" dirty="0"/>
              <a:t>Examples of farm resources, mental and physical health resources, and community referral resources.</a:t>
            </a:r>
          </a:p>
          <a:p>
            <a:pPr>
              <a:lnSpc>
                <a:spcPct val="110000"/>
              </a:lnSpc>
              <a:spcBef>
                <a:spcPts val="600"/>
              </a:spcBef>
              <a:spcAft>
                <a:spcPts val="600"/>
              </a:spcAft>
            </a:pPr>
            <a:r>
              <a:rPr lang="en-US" sz="2400" dirty="0"/>
              <a:t>Available at:</a:t>
            </a:r>
          </a:p>
          <a:p>
            <a:pPr marL="0" indent="0">
              <a:lnSpc>
                <a:spcPct val="110000"/>
              </a:lnSpc>
              <a:spcBef>
                <a:spcPts val="600"/>
              </a:spcBef>
              <a:spcAft>
                <a:spcPts val="600"/>
              </a:spcAft>
              <a:buNone/>
            </a:pPr>
            <a:r>
              <a:rPr lang="en-US" sz="2400" dirty="0"/>
              <a:t> </a:t>
            </a:r>
            <a:r>
              <a:rPr lang="en-US" sz="2000" dirty="0">
                <a:hlinkClick r:id="rId2"/>
              </a:rPr>
              <a:t>https://www.pubs.ext.vt.edu/content/dam/pubs_ext_vt_edu/ALCE/alce-187/ALCE-187.pdf</a:t>
            </a:r>
            <a:endParaRPr lang="en-US" sz="2000" dirty="0"/>
          </a:p>
          <a:p>
            <a:pPr lvl="1">
              <a:lnSpc>
                <a:spcPct val="110000"/>
              </a:lnSpc>
              <a:spcBef>
                <a:spcPts val="600"/>
              </a:spcBef>
              <a:spcAft>
                <a:spcPts val="600"/>
              </a:spcAft>
            </a:pPr>
            <a:endParaRPr lang="en-US" sz="2000"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D2474BA-07D7-4106-9E94-D00654EF1318}"/>
              </a:ext>
            </a:extLst>
          </p:cNvPr>
          <p:cNvPicPr>
            <a:picLocks noChangeAspect="1"/>
          </p:cNvPicPr>
          <p:nvPr/>
        </p:nvPicPr>
        <p:blipFill>
          <a:blip r:embed="rId3"/>
          <a:stretch>
            <a:fillRect/>
          </a:stretch>
        </p:blipFill>
        <p:spPr>
          <a:xfrm>
            <a:off x="7940545" y="2473701"/>
            <a:ext cx="3609975" cy="2571750"/>
          </a:xfrm>
          <a:prstGeom prst="rect">
            <a:avLst/>
          </a:prstGeom>
        </p:spPr>
      </p:pic>
      <p:sp>
        <p:nvSpPr>
          <p:cNvPr id="10" name="TextBox 9">
            <a:extLst>
              <a:ext uri="{FF2B5EF4-FFF2-40B4-BE49-F238E27FC236}">
                <a16:creationId xmlns:a16="http://schemas.microsoft.com/office/drawing/2014/main" id="{B28669EB-DFA9-40B2-ACB7-123DBB4CA84C}"/>
              </a:ext>
            </a:extLst>
          </p:cNvPr>
          <p:cNvSpPr txBox="1"/>
          <p:nvPr/>
        </p:nvSpPr>
        <p:spPr>
          <a:xfrm>
            <a:off x="7884367" y="5115168"/>
            <a:ext cx="2854389" cy="261610"/>
          </a:xfrm>
          <a:prstGeom prst="rect">
            <a:avLst/>
          </a:prstGeom>
          <a:noFill/>
        </p:spPr>
        <p:txBody>
          <a:bodyPr wrap="square" rtlCol="0">
            <a:spAutoFit/>
          </a:bodyPr>
          <a:lstStyle/>
          <a:p>
            <a:r>
              <a:rPr lang="en-US" sz="1100" dirty="0"/>
              <a:t>Image credit: Penn State ICDS</a:t>
            </a:r>
          </a:p>
        </p:txBody>
      </p:sp>
    </p:spTree>
    <p:extLst>
      <p:ext uri="{BB962C8B-B14F-4D97-AF65-F5344CB8AC3E}">
        <p14:creationId xmlns:p14="http://schemas.microsoft.com/office/powerpoint/2010/main" val="2460769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2143029" y="285556"/>
            <a:ext cx="6075070" cy="919523"/>
          </a:xfrm>
        </p:spPr>
        <p:txBody>
          <a:bodyPr>
            <a:normAutofit/>
          </a:bodyPr>
          <a:lstStyle/>
          <a:p>
            <a:pPr algn="l"/>
            <a:r>
              <a:rPr lang="en-US" b="1" dirty="0">
                <a:solidFill>
                  <a:srgbClr val="4D738A"/>
                </a:solidFill>
                <a:latin typeface="+mn-lt"/>
                <a:ea typeface="+mn-ea"/>
                <a:cs typeface="+mn-cs"/>
              </a:rPr>
              <a:t>Technical</a:t>
            </a:r>
            <a:r>
              <a:rPr lang="en-US" b="1" dirty="0">
                <a:solidFill>
                  <a:schemeClr val="accent5">
                    <a:lumMod val="50000"/>
                  </a:schemeClr>
                </a:solidFill>
                <a:latin typeface="+mn-lt"/>
                <a:ea typeface="+mn-ea"/>
                <a:cs typeface="+mn-cs"/>
              </a:rPr>
              <a:t> </a:t>
            </a:r>
            <a:r>
              <a:rPr lang="en-US" b="1" dirty="0">
                <a:solidFill>
                  <a:srgbClr val="4D738A"/>
                </a:solidFill>
                <a:latin typeface="+mn-lt"/>
                <a:ea typeface="+mn-ea"/>
                <a:cs typeface="+mn-cs"/>
              </a:rPr>
              <a:t>Logistics</a:t>
            </a:r>
          </a:p>
        </p:txBody>
      </p:sp>
      <p:sp>
        <p:nvSpPr>
          <p:cNvPr id="4" name="Rectangle 3"/>
          <p:cNvSpPr/>
          <p:nvPr/>
        </p:nvSpPr>
        <p:spPr>
          <a:xfrm>
            <a:off x="2143030" y="1107400"/>
            <a:ext cx="3371755" cy="646331"/>
          </a:xfrm>
          <a:prstGeom prst="rect">
            <a:avLst/>
          </a:prstGeom>
        </p:spPr>
        <p:txBody>
          <a:bodyPr wrap="square">
            <a:spAutoFit/>
          </a:bodyPr>
          <a:lstStyle/>
          <a:p>
            <a:r>
              <a:rPr lang="en-US" sz="3600" b="1" dirty="0">
                <a:solidFill>
                  <a:srgbClr val="660800"/>
                </a:solidFill>
              </a:rPr>
              <a:t>ZOOM Webinar</a:t>
            </a:r>
            <a:endParaRPr lang="en-US" sz="3600" dirty="0">
              <a:solidFill>
                <a:srgbClr val="660800"/>
              </a:solidFill>
            </a:endParaRPr>
          </a:p>
        </p:txBody>
      </p:sp>
      <p:sp>
        <p:nvSpPr>
          <p:cNvPr id="13" name="Rectangle 12"/>
          <p:cNvSpPr/>
          <p:nvPr/>
        </p:nvSpPr>
        <p:spPr>
          <a:xfrm>
            <a:off x="5634864" y="3098769"/>
            <a:ext cx="1095555" cy="1078301"/>
          </a:xfrm>
          <a:prstGeom prst="rect">
            <a:avLst/>
          </a:prstGeom>
          <a:solidFill>
            <a:srgbClr val="4D738A"/>
          </a:solidFill>
          <a:ln>
            <a:solidFill>
              <a:srgbClr val="4D73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640130" y="1526266"/>
            <a:ext cx="2398143" cy="4265498"/>
          </a:xfrm>
          <a:prstGeom prst="rect">
            <a:avLst/>
          </a:prstGeom>
          <a:solidFill>
            <a:srgbClr val="4D738A"/>
          </a:solidFill>
          <a:ln>
            <a:solidFill>
              <a:srgbClr val="4D73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5868" y="1649107"/>
            <a:ext cx="2166664" cy="4017357"/>
          </a:xfrm>
          <a:prstGeom prst="rect">
            <a:avLst/>
          </a:prstGeom>
        </p:spPr>
      </p:pic>
      <p:pic>
        <p:nvPicPr>
          <p:cNvPr id="17" name="Picture 12"/>
          <p:cNvPicPr>
            <a:picLocks noChangeAspect="1"/>
          </p:cNvPicPr>
          <p:nvPr/>
        </p:nvPicPr>
        <p:blipFill>
          <a:blip r:embed="rId3"/>
          <a:srcRect l="13375" r="14730" b="74"/>
          <a:stretch>
            <a:fillRect/>
          </a:stretch>
        </p:blipFill>
        <p:spPr>
          <a:xfrm>
            <a:off x="5744864" y="3227705"/>
            <a:ext cx="875553" cy="853433"/>
          </a:xfrm>
          <a:prstGeom prst="rect">
            <a:avLst/>
          </a:prstGeom>
        </p:spPr>
      </p:pic>
      <p:cxnSp>
        <p:nvCxnSpPr>
          <p:cNvPr id="18" name="Straight Connector 17"/>
          <p:cNvCxnSpPr/>
          <p:nvPr/>
        </p:nvCxnSpPr>
        <p:spPr>
          <a:xfrm flipV="1">
            <a:off x="6563904" y="1753730"/>
            <a:ext cx="1076224" cy="1378042"/>
          </a:xfrm>
          <a:prstGeom prst="line">
            <a:avLst/>
          </a:prstGeom>
          <a:ln w="38100">
            <a:solidFill>
              <a:srgbClr val="4D738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507392" y="4135398"/>
            <a:ext cx="1132737" cy="1469140"/>
          </a:xfrm>
          <a:prstGeom prst="line">
            <a:avLst/>
          </a:prstGeom>
          <a:ln w="38100">
            <a:solidFill>
              <a:srgbClr val="4D738A"/>
            </a:solidFill>
          </a:ln>
        </p:spPr>
        <p:style>
          <a:lnRef idx="1">
            <a:schemeClr val="accent1"/>
          </a:lnRef>
          <a:fillRef idx="0">
            <a:schemeClr val="accent1"/>
          </a:fillRef>
          <a:effectRef idx="0">
            <a:schemeClr val="accent1"/>
          </a:effectRef>
          <a:fontRef idx="minor">
            <a:schemeClr val="tx1"/>
          </a:fontRef>
        </p:style>
      </p:cxnSp>
      <p:sp>
        <p:nvSpPr>
          <p:cNvPr id="20" name="Subtitle 2"/>
          <p:cNvSpPr txBox="1">
            <a:spLocks/>
          </p:cNvSpPr>
          <p:nvPr/>
        </p:nvSpPr>
        <p:spPr>
          <a:xfrm>
            <a:off x="2149924" y="1693256"/>
            <a:ext cx="3090330" cy="16363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200"/>
              </a:spcAft>
            </a:pPr>
            <a:r>
              <a:rPr lang="en-US" sz="2000" dirty="0">
                <a:solidFill>
                  <a:schemeClr val="tx1">
                    <a:lumMod val="85000"/>
                    <a:lumOff val="15000"/>
                  </a:schemeClr>
                </a:solidFill>
              </a:rPr>
              <a:t>Participants are muted and participant video is off.</a:t>
            </a:r>
          </a:p>
          <a:p>
            <a:pPr algn="l">
              <a:spcBef>
                <a:spcPts val="0"/>
              </a:spcBef>
              <a:spcAft>
                <a:spcPts val="1200"/>
              </a:spcAft>
            </a:pPr>
            <a:r>
              <a:rPr lang="en-US" sz="2000" dirty="0">
                <a:solidFill>
                  <a:schemeClr val="tx1">
                    <a:lumMod val="85000"/>
                    <a:lumOff val="15000"/>
                  </a:schemeClr>
                </a:solidFill>
              </a:rPr>
              <a:t>To comment or ask questions, please use the chat feature </a:t>
            </a:r>
            <a:r>
              <a:rPr lang="en-US" sz="2000" dirty="0">
                <a:solidFill>
                  <a:schemeClr val="tx1">
                    <a:lumMod val="85000"/>
                    <a:lumOff val="15000"/>
                  </a:schemeClr>
                </a:solidFill>
                <a:sym typeface="Wingdings" panose="05000000000000000000" pitchFamily="2" charset="2"/>
              </a:rPr>
              <a:t> </a:t>
            </a:r>
          </a:p>
          <a:p>
            <a:pPr algn="l">
              <a:spcBef>
                <a:spcPts val="0"/>
              </a:spcBef>
              <a:spcAft>
                <a:spcPts val="1200"/>
              </a:spcAft>
            </a:pPr>
            <a:r>
              <a:rPr lang="en-US" sz="2000" dirty="0">
                <a:solidFill>
                  <a:schemeClr val="tx1">
                    <a:lumMod val="85000"/>
                    <a:lumOff val="15000"/>
                  </a:schemeClr>
                </a:solidFill>
                <a:sym typeface="Wingdings" panose="05000000000000000000" pitchFamily="2" charset="2"/>
              </a:rPr>
              <a:t>Click the chat icon at the bottom of your zoom screen. Then type in the chat window that appears.</a:t>
            </a:r>
            <a:endParaRPr lang="en-US" sz="2000" dirty="0">
              <a:solidFill>
                <a:schemeClr val="tx1">
                  <a:lumMod val="85000"/>
                  <a:lumOff val="15000"/>
                </a:schemeClr>
              </a:solidFill>
            </a:endParaRPr>
          </a:p>
          <a:p>
            <a:pPr algn="l">
              <a:spcBef>
                <a:spcPts val="0"/>
              </a:spcBef>
              <a:spcAft>
                <a:spcPts val="1200"/>
              </a:spcAft>
            </a:pPr>
            <a:endParaRPr lang="en-US" sz="2000" dirty="0">
              <a:solidFill>
                <a:schemeClr val="tx1">
                  <a:lumMod val="85000"/>
                  <a:lumOff val="15000"/>
                </a:schemeClr>
              </a:solidFill>
            </a:endParaRPr>
          </a:p>
        </p:txBody>
      </p:sp>
      <p:sp>
        <p:nvSpPr>
          <p:cNvPr id="21" name="Rectangle 20"/>
          <p:cNvSpPr/>
          <p:nvPr/>
        </p:nvSpPr>
        <p:spPr>
          <a:xfrm>
            <a:off x="2130974" y="4840396"/>
            <a:ext cx="4176689" cy="523220"/>
          </a:xfrm>
          <a:prstGeom prst="rect">
            <a:avLst/>
          </a:prstGeom>
        </p:spPr>
        <p:txBody>
          <a:bodyPr wrap="square">
            <a:spAutoFit/>
          </a:bodyPr>
          <a:lstStyle/>
          <a:p>
            <a:r>
              <a:rPr lang="en-US" sz="2800" b="1" dirty="0">
                <a:solidFill>
                  <a:srgbClr val="660800"/>
                </a:solidFill>
              </a:rPr>
              <a:t>Quick Chat Hello</a:t>
            </a:r>
            <a:endParaRPr lang="en-US" sz="2800" dirty="0">
              <a:solidFill>
                <a:srgbClr val="660800"/>
              </a:solidFill>
            </a:endParaRPr>
          </a:p>
        </p:txBody>
      </p:sp>
      <p:sp>
        <p:nvSpPr>
          <p:cNvPr id="3" name="Rectangle 2"/>
          <p:cNvSpPr/>
          <p:nvPr/>
        </p:nvSpPr>
        <p:spPr>
          <a:xfrm>
            <a:off x="2143030" y="5325362"/>
            <a:ext cx="4420875" cy="1015663"/>
          </a:xfrm>
          <a:prstGeom prst="rect">
            <a:avLst/>
          </a:prstGeom>
        </p:spPr>
        <p:txBody>
          <a:bodyPr wrap="square">
            <a:spAutoFit/>
          </a:bodyPr>
          <a:lstStyle/>
          <a:p>
            <a:pPr>
              <a:spcAft>
                <a:spcPts val="1200"/>
              </a:spcAft>
            </a:pPr>
            <a:r>
              <a:rPr lang="en-US" sz="2000" dirty="0">
                <a:solidFill>
                  <a:schemeClr val="tx1">
                    <a:lumMod val="85000"/>
                    <a:lumOff val="15000"/>
                  </a:schemeClr>
                </a:solidFill>
                <a:sym typeface="Wingdings" panose="05000000000000000000" pitchFamily="2" charset="2"/>
              </a:rPr>
              <a:t>Please share where you are tuning in from and a word or phrase sharing what you hope to learn today</a:t>
            </a:r>
            <a:endParaRPr lang="en-US" sz="2000" dirty="0">
              <a:solidFill>
                <a:schemeClr val="tx1">
                  <a:lumMod val="85000"/>
                  <a:lumOff val="15000"/>
                </a:schemeClr>
              </a:solidFill>
            </a:endParaRPr>
          </a:p>
        </p:txBody>
      </p:sp>
      <p:sp>
        <p:nvSpPr>
          <p:cNvPr id="16" name="Rectangle 15">
            <a:extLst>
              <a:ext uri="{FF2B5EF4-FFF2-40B4-BE49-F238E27FC236}">
                <a16:creationId xmlns:a16="http://schemas.microsoft.com/office/drawing/2014/main" id="{606677C4-054F-784D-BE5E-0EAC13391F39}"/>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8914B04-D86F-8640-B7A0-7219E57B3D7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9D56263-418C-3243-9D3E-B0C91395DDAB}"/>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0A8B7E8-0567-D441-9CE3-61DD6744A6AE}"/>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9352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a:xfrm>
            <a:off x="641480" y="439579"/>
            <a:ext cx="10909040" cy="1325563"/>
          </a:xfrm>
        </p:spPr>
        <p:txBody>
          <a:bodyPr>
            <a:normAutofit fontScale="90000"/>
          </a:bodyPr>
          <a:lstStyle/>
          <a:p>
            <a:pPr algn="ctr">
              <a:lnSpc>
                <a:spcPct val="110000"/>
              </a:lnSpc>
              <a:spcBef>
                <a:spcPts val="600"/>
              </a:spcBef>
              <a:spcAft>
                <a:spcPts val="600"/>
              </a:spcAft>
            </a:pPr>
            <a:r>
              <a:rPr lang="en-US" dirty="0"/>
              <a:t>Communicating with Farmers under Stress </a:t>
            </a:r>
            <a:br>
              <a:rPr lang="en-US" dirty="0"/>
            </a:br>
            <a:r>
              <a:rPr lang="en-US" dirty="0"/>
              <a:t>&amp; Weathering the Storm Trainings</a:t>
            </a:r>
          </a:p>
        </p:txBody>
      </p:sp>
      <p:sp>
        <p:nvSpPr>
          <p:cNvPr id="3" name="Content Placeholder 2">
            <a:extLst>
              <a:ext uri="{FF2B5EF4-FFF2-40B4-BE49-F238E27FC236}">
                <a16:creationId xmlns:a16="http://schemas.microsoft.com/office/drawing/2014/main" id="{542A53F7-78DA-FB49-8E07-C3F7DE1E14B5}"/>
              </a:ext>
            </a:extLst>
          </p:cNvPr>
          <p:cNvSpPr>
            <a:spLocks noGrp="1"/>
          </p:cNvSpPr>
          <p:nvPr>
            <p:ph idx="1"/>
          </p:nvPr>
        </p:nvSpPr>
        <p:spPr>
          <a:xfrm>
            <a:off x="510852" y="1810861"/>
            <a:ext cx="10909041" cy="4351338"/>
          </a:xfrm>
        </p:spPr>
        <p:txBody>
          <a:bodyPr>
            <a:normAutofit/>
          </a:bodyPr>
          <a:lstStyle/>
          <a:p>
            <a:pPr>
              <a:lnSpc>
                <a:spcPct val="110000"/>
              </a:lnSpc>
              <a:spcBef>
                <a:spcPts val="600"/>
              </a:spcBef>
              <a:spcAft>
                <a:spcPts val="600"/>
              </a:spcAft>
            </a:pPr>
            <a:endParaRPr lang="en-US" sz="2000" dirty="0"/>
          </a:p>
          <a:p>
            <a:pPr>
              <a:lnSpc>
                <a:spcPct val="110000"/>
              </a:lnSpc>
              <a:spcBef>
                <a:spcPts val="600"/>
              </a:spcBef>
              <a:spcAft>
                <a:spcPts val="600"/>
              </a:spcAft>
            </a:pPr>
            <a:r>
              <a:rPr lang="en-US" sz="2400" dirty="0"/>
              <a:t>Trainings given throughout the state by VCE agents Cynthia Martel &amp; Jeremy Daubert</a:t>
            </a:r>
          </a:p>
          <a:p>
            <a:pPr>
              <a:lnSpc>
                <a:spcPct val="110000"/>
              </a:lnSpc>
              <a:spcBef>
                <a:spcPts val="600"/>
              </a:spcBef>
              <a:spcAft>
                <a:spcPts val="600"/>
              </a:spcAft>
            </a:pPr>
            <a:r>
              <a:rPr lang="en-US" sz="2400" dirty="0"/>
              <a:t>Curriculum developed by Michigan State Extension aimed at practitioners &amp; farmers</a:t>
            </a:r>
          </a:p>
          <a:p>
            <a:pPr>
              <a:lnSpc>
                <a:spcPct val="110000"/>
              </a:lnSpc>
              <a:spcBef>
                <a:spcPts val="600"/>
              </a:spcBef>
              <a:spcAft>
                <a:spcPts val="600"/>
              </a:spcAft>
            </a:pPr>
            <a:r>
              <a:rPr lang="en-US" sz="2400" dirty="0"/>
              <a:t>Recorded on YouTube:</a:t>
            </a:r>
          </a:p>
          <a:p>
            <a:pPr lvl="1">
              <a:lnSpc>
                <a:spcPct val="110000"/>
              </a:lnSpc>
              <a:spcBef>
                <a:spcPts val="600"/>
              </a:spcBef>
              <a:spcAft>
                <a:spcPts val="600"/>
              </a:spcAft>
            </a:pPr>
            <a:r>
              <a:rPr lang="en-US" sz="2000" dirty="0"/>
              <a:t>Communicating with Farmers: </a:t>
            </a:r>
          </a:p>
          <a:p>
            <a:pPr marL="914400" lvl="2" indent="0">
              <a:lnSpc>
                <a:spcPct val="110000"/>
              </a:lnSpc>
              <a:spcBef>
                <a:spcPts val="600"/>
              </a:spcBef>
              <a:spcAft>
                <a:spcPts val="600"/>
              </a:spcAft>
              <a:buNone/>
            </a:pPr>
            <a:r>
              <a:rPr lang="en-US" sz="1600" dirty="0">
                <a:hlinkClick r:id="rId2"/>
              </a:rPr>
              <a:t>https://www.youtube.com/watch?v=w1cp-ZD2B3s&amp;t=219s</a:t>
            </a:r>
            <a:endParaRPr lang="en-US" sz="1600" dirty="0"/>
          </a:p>
          <a:p>
            <a:pPr lvl="1">
              <a:lnSpc>
                <a:spcPct val="110000"/>
              </a:lnSpc>
              <a:spcBef>
                <a:spcPts val="600"/>
              </a:spcBef>
              <a:spcAft>
                <a:spcPts val="600"/>
              </a:spcAft>
            </a:pPr>
            <a:r>
              <a:rPr lang="en-US" sz="2000" dirty="0"/>
              <a:t>Weathering the Storm: </a:t>
            </a:r>
          </a:p>
          <a:p>
            <a:pPr marL="914400" lvl="2" indent="0">
              <a:lnSpc>
                <a:spcPct val="110000"/>
              </a:lnSpc>
              <a:spcBef>
                <a:spcPts val="600"/>
              </a:spcBef>
              <a:spcAft>
                <a:spcPts val="600"/>
              </a:spcAft>
              <a:buNone/>
            </a:pPr>
            <a:r>
              <a:rPr lang="en-US" sz="1600" dirty="0">
                <a:hlinkClick r:id="rId3"/>
              </a:rPr>
              <a:t>https://www.youtube.com/watch?v=NuxbpZKWGSU</a:t>
            </a:r>
            <a:endParaRPr lang="en-US" sz="1600" dirty="0"/>
          </a:p>
          <a:p>
            <a:pPr lvl="1">
              <a:lnSpc>
                <a:spcPct val="110000"/>
              </a:lnSpc>
              <a:spcBef>
                <a:spcPts val="600"/>
              </a:spcBef>
              <a:spcAft>
                <a:spcPts val="600"/>
              </a:spcAft>
            </a:pPr>
            <a:endParaRPr lang="en-US" sz="1600" dirty="0"/>
          </a:p>
          <a:p>
            <a:pPr>
              <a:lnSpc>
                <a:spcPct val="110000"/>
              </a:lnSpc>
              <a:spcBef>
                <a:spcPts val="600"/>
              </a:spcBef>
              <a:spcAft>
                <a:spcPts val="600"/>
              </a:spcAft>
            </a:pPr>
            <a:endParaRPr lang="en-US" sz="2000"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2603BA5-E1E9-B84B-A028-79426DD7A190}"/>
              </a:ext>
            </a:extLst>
          </p:cNvPr>
          <p:cNvPicPr>
            <a:picLocks noChangeAspect="1"/>
          </p:cNvPicPr>
          <p:nvPr/>
        </p:nvPicPr>
        <p:blipFill>
          <a:blip r:embed="rId4"/>
          <a:stretch>
            <a:fillRect/>
          </a:stretch>
        </p:blipFill>
        <p:spPr>
          <a:xfrm>
            <a:off x="7389847" y="3877496"/>
            <a:ext cx="4030046" cy="2540925"/>
          </a:xfrm>
          <a:prstGeom prst="rect">
            <a:avLst/>
          </a:prstGeom>
        </p:spPr>
      </p:pic>
    </p:spTree>
    <p:extLst>
      <p:ext uri="{BB962C8B-B14F-4D97-AF65-F5344CB8AC3E}">
        <p14:creationId xmlns:p14="http://schemas.microsoft.com/office/powerpoint/2010/main" val="2695165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03BE-DE13-4F35-8C1C-9CA1D901DEA6}"/>
              </a:ext>
            </a:extLst>
          </p:cNvPr>
          <p:cNvSpPr>
            <a:spLocks noGrp="1"/>
          </p:cNvSpPr>
          <p:nvPr>
            <p:ph type="title"/>
          </p:nvPr>
        </p:nvSpPr>
        <p:spPr>
          <a:xfrm>
            <a:off x="354562" y="609667"/>
            <a:ext cx="11569959" cy="1450757"/>
          </a:xfrm>
        </p:spPr>
        <p:txBody>
          <a:bodyPr>
            <a:normAutofit/>
          </a:bodyPr>
          <a:lstStyle/>
          <a:p>
            <a:r>
              <a:rPr lang="en-US" sz="4000" dirty="0"/>
              <a:t>How to Communicate with Farmers Experiencing Stress</a:t>
            </a:r>
          </a:p>
        </p:txBody>
      </p:sp>
      <p:sp>
        <p:nvSpPr>
          <p:cNvPr id="3" name="Content Placeholder 2">
            <a:extLst>
              <a:ext uri="{FF2B5EF4-FFF2-40B4-BE49-F238E27FC236}">
                <a16:creationId xmlns:a16="http://schemas.microsoft.com/office/drawing/2014/main" id="{D7896E34-9D74-41FC-8228-C554FD5CF4C4}"/>
              </a:ext>
            </a:extLst>
          </p:cNvPr>
          <p:cNvSpPr>
            <a:spLocks noGrp="1"/>
          </p:cNvSpPr>
          <p:nvPr>
            <p:ph idx="1"/>
          </p:nvPr>
        </p:nvSpPr>
        <p:spPr>
          <a:xfrm>
            <a:off x="600267" y="2331612"/>
            <a:ext cx="11324254" cy="4024129"/>
          </a:xfrm>
        </p:spPr>
        <p:txBody>
          <a:bodyPr>
            <a:normAutofit/>
          </a:bodyPr>
          <a:lstStyle/>
          <a:p>
            <a:pPr marL="342900" marR="0" lvl="0" indent="-342900">
              <a:lnSpc>
                <a:spcPct val="100000"/>
              </a:lnSpc>
              <a:spcBef>
                <a:spcPts val="600"/>
              </a:spcBef>
              <a:spcAft>
                <a:spcPts val="0"/>
              </a:spcAft>
              <a:buSzPts val="1000"/>
              <a:buFont typeface="Symbol" panose="05050102010706020507" pitchFamily="18" charset="2"/>
              <a:buChar char=""/>
              <a:tabLst>
                <a:tab pos="228600" algn="l"/>
              </a:tabLst>
            </a:pPr>
            <a:r>
              <a:rPr lang="en-US" sz="2200" dirty="0">
                <a:solidFill>
                  <a:schemeClr val="tx1"/>
                </a:solidFill>
                <a:effectLst/>
                <a:ea typeface="Times New Roman" panose="02020603050405020304" pitchFamily="18" charset="0"/>
              </a:rPr>
              <a:t>I hear you saying ____ (repeat back the main concerns the farmer is expressing).</a:t>
            </a:r>
          </a:p>
          <a:p>
            <a:pPr marL="342900" marR="0" lvl="0" indent="-342900">
              <a:lnSpc>
                <a:spcPct val="100000"/>
              </a:lnSpc>
              <a:spcBef>
                <a:spcPts val="600"/>
              </a:spcBef>
              <a:spcAft>
                <a:spcPts val="0"/>
              </a:spcAft>
              <a:buSzPts val="1000"/>
              <a:buFont typeface="Symbol" panose="05050102010706020507" pitchFamily="18" charset="2"/>
              <a:buChar char=""/>
              <a:tabLst>
                <a:tab pos="228600" algn="l"/>
              </a:tabLst>
            </a:pPr>
            <a:r>
              <a:rPr lang="en-US" sz="2200" dirty="0">
                <a:solidFill>
                  <a:schemeClr val="tx1"/>
                </a:solidFill>
                <a:effectLst/>
                <a:ea typeface="Times New Roman" panose="02020603050405020304" pitchFamily="18" charset="0"/>
              </a:rPr>
              <a:t>This sounds like a lot to manage.  How are you coping with this? </a:t>
            </a:r>
          </a:p>
          <a:p>
            <a:pPr marL="342900" marR="0" lvl="0" indent="-342900">
              <a:lnSpc>
                <a:spcPct val="100000"/>
              </a:lnSpc>
              <a:spcBef>
                <a:spcPts val="600"/>
              </a:spcBef>
              <a:spcAft>
                <a:spcPts val="0"/>
              </a:spcAft>
              <a:buSzPts val="1000"/>
              <a:buFont typeface="Symbol" panose="05050102010706020507" pitchFamily="18" charset="2"/>
              <a:buChar char=""/>
              <a:tabLst>
                <a:tab pos="228600" algn="l"/>
              </a:tabLst>
            </a:pPr>
            <a:r>
              <a:rPr lang="en-US" sz="2200" dirty="0">
                <a:solidFill>
                  <a:schemeClr val="tx1"/>
                </a:solidFill>
                <a:effectLst/>
                <a:ea typeface="Times New Roman" panose="02020603050405020304" pitchFamily="18" charset="0"/>
              </a:rPr>
              <a:t>What can I do to support you? </a:t>
            </a:r>
          </a:p>
          <a:p>
            <a:pPr marL="342900" marR="0" lvl="0" indent="-342900">
              <a:lnSpc>
                <a:spcPct val="100000"/>
              </a:lnSpc>
              <a:spcBef>
                <a:spcPts val="600"/>
              </a:spcBef>
              <a:spcAft>
                <a:spcPts val="0"/>
              </a:spcAft>
              <a:buSzPts val="1000"/>
              <a:buFont typeface="Symbol" panose="05050102010706020507" pitchFamily="18" charset="2"/>
              <a:buChar char=""/>
              <a:tabLst>
                <a:tab pos="228600" algn="l"/>
              </a:tabLst>
            </a:pPr>
            <a:r>
              <a:rPr lang="en-US" sz="2200" dirty="0">
                <a:solidFill>
                  <a:schemeClr val="tx1"/>
                </a:solidFill>
                <a:effectLst/>
                <a:ea typeface="Times New Roman" panose="02020603050405020304" pitchFamily="18" charset="0"/>
              </a:rPr>
              <a:t>Would it be helpful if we work together on an action plan for how to manage your concerns?</a:t>
            </a:r>
          </a:p>
          <a:p>
            <a:pPr marL="342900" marR="0" lvl="0" indent="-342900">
              <a:lnSpc>
                <a:spcPct val="100000"/>
              </a:lnSpc>
              <a:spcBef>
                <a:spcPts val="600"/>
              </a:spcBef>
              <a:spcAft>
                <a:spcPts val="0"/>
              </a:spcAft>
              <a:buSzPts val="1000"/>
              <a:buFont typeface="Symbol" panose="05050102010706020507" pitchFamily="18" charset="2"/>
              <a:buChar char=""/>
              <a:tabLst>
                <a:tab pos="228600" algn="l"/>
              </a:tabLst>
            </a:pPr>
            <a:endParaRPr lang="en-US" sz="1400" dirty="0">
              <a:solidFill>
                <a:schemeClr val="tx1"/>
              </a:solidFill>
              <a:ea typeface="Times New Roman" panose="02020603050405020304" pitchFamily="18" charset="0"/>
            </a:endParaRPr>
          </a:p>
          <a:p>
            <a:pPr marL="0" marR="0" lvl="0" indent="0">
              <a:lnSpc>
                <a:spcPct val="100000"/>
              </a:lnSpc>
              <a:spcBef>
                <a:spcPts val="600"/>
              </a:spcBef>
              <a:spcAft>
                <a:spcPts val="0"/>
              </a:spcAft>
              <a:buSzPts val="1000"/>
              <a:buNone/>
              <a:tabLst>
                <a:tab pos="228600" algn="l"/>
              </a:tabLst>
            </a:pPr>
            <a:r>
              <a:rPr lang="en-US" sz="2200" dirty="0">
                <a:solidFill>
                  <a:schemeClr val="tx1"/>
                </a:solidFill>
                <a:effectLst/>
                <a:ea typeface="Times New Roman" panose="02020603050405020304" pitchFamily="18" charset="0"/>
              </a:rPr>
              <a:t>NOTE: Avoid statements such as: “don’t worry too much about it”, “everyone goes through these in life”, “don’t make a big deal out of it”, “it’s probably nothing to worry about”. Such statements are dismissive and likely to make the individual withdraw further. </a:t>
            </a:r>
            <a:endParaRPr lang="en-US" sz="2200" dirty="0"/>
          </a:p>
        </p:txBody>
      </p:sp>
      <p:sp>
        <p:nvSpPr>
          <p:cNvPr id="9" name="Rectangle 8">
            <a:extLst>
              <a:ext uri="{FF2B5EF4-FFF2-40B4-BE49-F238E27FC236}">
                <a16:creationId xmlns:a16="http://schemas.microsoft.com/office/drawing/2014/main" id="{E0E89D50-7BD5-8047-A074-60A01E0C406C}"/>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F0275F1-0442-1041-B0F5-C3D80358CCB1}"/>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9A5065-3C0C-F748-8840-74C1AF0B37EF}"/>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442590B-F456-5740-B57E-479AD66702D8}"/>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917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a:xfrm>
            <a:off x="641480" y="318190"/>
            <a:ext cx="10909040" cy="1325563"/>
          </a:xfrm>
        </p:spPr>
        <p:txBody>
          <a:bodyPr>
            <a:normAutofit fontScale="90000"/>
          </a:bodyPr>
          <a:lstStyle/>
          <a:p>
            <a:pPr algn="ctr">
              <a:lnSpc>
                <a:spcPct val="100000"/>
              </a:lnSpc>
              <a:spcBef>
                <a:spcPts val="600"/>
              </a:spcBef>
              <a:spcAft>
                <a:spcPts val="600"/>
              </a:spcAft>
            </a:pPr>
            <a:r>
              <a:rPr lang="en-US" dirty="0"/>
              <a:t>Farm Safety Dinner Theatres </a:t>
            </a:r>
            <a:br>
              <a:rPr lang="en-US" dirty="0"/>
            </a:br>
            <a:r>
              <a:rPr lang="en-US" dirty="0"/>
              <a:t>(Madison and Russell County)</a:t>
            </a:r>
          </a:p>
        </p:txBody>
      </p:sp>
      <p:sp>
        <p:nvSpPr>
          <p:cNvPr id="3" name="Content Placeholder 2">
            <a:extLst>
              <a:ext uri="{FF2B5EF4-FFF2-40B4-BE49-F238E27FC236}">
                <a16:creationId xmlns:a16="http://schemas.microsoft.com/office/drawing/2014/main" id="{542A53F7-78DA-FB49-8E07-C3F7DE1E14B5}"/>
              </a:ext>
            </a:extLst>
          </p:cNvPr>
          <p:cNvSpPr>
            <a:spLocks noGrp="1"/>
          </p:cNvSpPr>
          <p:nvPr>
            <p:ph idx="1"/>
          </p:nvPr>
        </p:nvSpPr>
        <p:spPr>
          <a:xfrm>
            <a:off x="641480" y="1986007"/>
            <a:ext cx="10909041" cy="4313090"/>
          </a:xfrm>
        </p:spPr>
        <p:txBody>
          <a:bodyPr>
            <a:normAutofit fontScale="77500" lnSpcReduction="20000"/>
          </a:bodyPr>
          <a:lstStyle/>
          <a:p>
            <a:pPr>
              <a:lnSpc>
                <a:spcPct val="110000"/>
              </a:lnSpc>
              <a:spcBef>
                <a:spcPts val="600"/>
              </a:spcBef>
              <a:spcAft>
                <a:spcPts val="600"/>
              </a:spcAft>
            </a:pPr>
            <a:r>
              <a:rPr lang="en-US" sz="2900" dirty="0"/>
              <a:t>Organized by VCE agents Brad Jarvis (Madison Co.) and Amy Byington (Russell Co.)</a:t>
            </a:r>
          </a:p>
          <a:p>
            <a:pPr>
              <a:lnSpc>
                <a:spcPct val="110000"/>
              </a:lnSpc>
              <a:spcBef>
                <a:spcPts val="600"/>
              </a:spcBef>
              <a:spcAft>
                <a:spcPts val="600"/>
              </a:spcAft>
            </a:pPr>
            <a:r>
              <a:rPr lang="en-US" sz="2900" dirty="0"/>
              <a:t>In Russell Co</a:t>
            </a:r>
            <a:r>
              <a:rPr lang="en-US" dirty="0"/>
              <a:t>. on February 22, 2020 with 53 participants</a:t>
            </a:r>
          </a:p>
          <a:p>
            <a:pPr lvl="1">
              <a:lnSpc>
                <a:spcPct val="110000"/>
              </a:lnSpc>
              <a:spcBef>
                <a:spcPts val="600"/>
              </a:spcBef>
              <a:spcAft>
                <a:spcPts val="600"/>
              </a:spcAft>
            </a:pPr>
            <a:r>
              <a:rPr lang="en-US" dirty="0"/>
              <a:t>Scripts written by Lee FFA Members, adapted from Dr. Reed’s Farm Dinner Theatre Toolkit. Students took four weeks to research and write their play and also acted in the plays.  </a:t>
            </a:r>
          </a:p>
          <a:p>
            <a:pPr>
              <a:lnSpc>
                <a:spcPct val="110000"/>
              </a:lnSpc>
              <a:spcBef>
                <a:spcPts val="600"/>
              </a:spcBef>
              <a:spcAft>
                <a:spcPts val="600"/>
              </a:spcAft>
            </a:pPr>
            <a:r>
              <a:rPr lang="en-US" dirty="0"/>
              <a:t>In Madison Co. on February 20th, 2020 with 75 participants</a:t>
            </a:r>
          </a:p>
          <a:p>
            <a:pPr lvl="1">
              <a:lnSpc>
                <a:spcPct val="110000"/>
              </a:lnSpc>
              <a:spcBef>
                <a:spcPts val="600"/>
              </a:spcBef>
              <a:spcAft>
                <a:spcPts val="600"/>
              </a:spcAft>
            </a:pPr>
            <a:r>
              <a:rPr lang="en-US" dirty="0"/>
              <a:t>Actors from the farm community, scripts adapted from Dr. Reed’s Farm Dinner Theatre Toolkit.  Plays directed by Shirley Workman, local theater company.  </a:t>
            </a:r>
          </a:p>
          <a:p>
            <a:pPr>
              <a:lnSpc>
                <a:spcPct val="110000"/>
              </a:lnSpc>
              <a:spcBef>
                <a:spcPts val="600"/>
              </a:spcBef>
              <a:spcAft>
                <a:spcPts val="600"/>
              </a:spcAft>
            </a:pPr>
            <a:r>
              <a:rPr lang="en-US" dirty="0"/>
              <a:t>Goal: to provide a relaxed environment in which farmers and their families can identify safety and stress issues; watch as these issues are processed by the actors while eating a meal. The theater gives the audience the opportunity to think about how they would react in the situations. The events were set up for open communication to occur among the audience and their families.</a:t>
            </a:r>
            <a:endParaRPr lang="en-US" sz="2400"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Theatre masks drama and comedy for Royalty Free Vector Image">
            <a:extLst>
              <a:ext uri="{FF2B5EF4-FFF2-40B4-BE49-F238E27FC236}">
                <a16:creationId xmlns:a16="http://schemas.microsoft.com/office/drawing/2014/main" id="{52DE34ED-7EC9-4B4C-ABD7-35BF56E33C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04" b="21513"/>
          <a:stretch/>
        </p:blipFill>
        <p:spPr bwMode="auto">
          <a:xfrm>
            <a:off x="10137613" y="707665"/>
            <a:ext cx="1658741"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153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a:xfrm>
            <a:off x="538843" y="388250"/>
            <a:ext cx="10909040" cy="1325563"/>
          </a:xfrm>
        </p:spPr>
        <p:txBody>
          <a:bodyPr>
            <a:normAutofit fontScale="90000"/>
          </a:bodyPr>
          <a:lstStyle/>
          <a:p>
            <a:pPr algn="ctr">
              <a:lnSpc>
                <a:spcPct val="110000"/>
              </a:lnSpc>
              <a:spcBef>
                <a:spcPts val="600"/>
              </a:spcBef>
              <a:spcAft>
                <a:spcPts val="600"/>
              </a:spcAft>
            </a:pPr>
            <a:r>
              <a:rPr lang="en-US" dirty="0"/>
              <a:t>VA Farm Stress Taskforce Coping with Stress in the Ag. Community Brochure</a:t>
            </a:r>
          </a:p>
        </p:txBody>
      </p:sp>
      <p:sp>
        <p:nvSpPr>
          <p:cNvPr id="3" name="Content Placeholder 2">
            <a:extLst>
              <a:ext uri="{FF2B5EF4-FFF2-40B4-BE49-F238E27FC236}">
                <a16:creationId xmlns:a16="http://schemas.microsoft.com/office/drawing/2014/main" id="{542A53F7-78DA-FB49-8E07-C3F7DE1E14B5}"/>
              </a:ext>
            </a:extLst>
          </p:cNvPr>
          <p:cNvSpPr>
            <a:spLocks noGrp="1"/>
          </p:cNvSpPr>
          <p:nvPr>
            <p:ph idx="1"/>
          </p:nvPr>
        </p:nvSpPr>
        <p:spPr>
          <a:xfrm>
            <a:off x="641480" y="1611791"/>
            <a:ext cx="10909041" cy="4351338"/>
          </a:xfrm>
        </p:spPr>
        <p:txBody>
          <a:bodyPr>
            <a:normAutofit fontScale="77500" lnSpcReduction="20000"/>
          </a:bodyPr>
          <a:lstStyle/>
          <a:p>
            <a:pPr>
              <a:lnSpc>
                <a:spcPct val="110000"/>
              </a:lnSpc>
              <a:spcBef>
                <a:spcPts val="600"/>
              </a:spcBef>
              <a:spcAft>
                <a:spcPts val="600"/>
              </a:spcAft>
            </a:pPr>
            <a:endParaRPr lang="en-US" sz="2000" dirty="0"/>
          </a:p>
          <a:p>
            <a:pPr>
              <a:lnSpc>
                <a:spcPct val="110000"/>
              </a:lnSpc>
              <a:spcBef>
                <a:spcPts val="600"/>
              </a:spcBef>
              <a:spcAft>
                <a:spcPts val="600"/>
              </a:spcAft>
            </a:pPr>
            <a:endParaRPr lang="en-US" sz="2000" dirty="0"/>
          </a:p>
          <a:p>
            <a:pPr>
              <a:lnSpc>
                <a:spcPct val="110000"/>
              </a:lnSpc>
              <a:spcBef>
                <a:spcPts val="600"/>
              </a:spcBef>
              <a:spcAft>
                <a:spcPts val="600"/>
              </a:spcAft>
            </a:pPr>
            <a:endParaRPr lang="en-US" sz="2000" dirty="0"/>
          </a:p>
          <a:p>
            <a:pPr>
              <a:lnSpc>
                <a:spcPct val="110000"/>
              </a:lnSpc>
              <a:spcBef>
                <a:spcPts val="600"/>
              </a:spcBef>
              <a:spcAft>
                <a:spcPts val="600"/>
              </a:spcAft>
            </a:pPr>
            <a:endParaRPr lang="en-US" sz="2000" dirty="0"/>
          </a:p>
          <a:p>
            <a:pPr>
              <a:lnSpc>
                <a:spcPct val="110000"/>
              </a:lnSpc>
              <a:spcBef>
                <a:spcPts val="600"/>
              </a:spcBef>
              <a:spcAft>
                <a:spcPts val="600"/>
              </a:spcAft>
            </a:pPr>
            <a:endParaRPr lang="en-US" sz="2000" dirty="0"/>
          </a:p>
          <a:p>
            <a:pPr>
              <a:lnSpc>
                <a:spcPct val="110000"/>
              </a:lnSpc>
              <a:spcBef>
                <a:spcPts val="600"/>
              </a:spcBef>
              <a:spcAft>
                <a:spcPts val="600"/>
              </a:spcAft>
            </a:pPr>
            <a:endParaRPr lang="en-US" sz="2000" dirty="0"/>
          </a:p>
          <a:p>
            <a:pPr>
              <a:lnSpc>
                <a:spcPct val="110000"/>
              </a:lnSpc>
              <a:spcBef>
                <a:spcPts val="600"/>
              </a:spcBef>
              <a:spcAft>
                <a:spcPts val="600"/>
              </a:spcAft>
            </a:pPr>
            <a:endParaRPr lang="en-US" sz="2000" dirty="0"/>
          </a:p>
          <a:p>
            <a:pPr marL="0" indent="0">
              <a:lnSpc>
                <a:spcPct val="110000"/>
              </a:lnSpc>
              <a:spcBef>
                <a:spcPts val="600"/>
              </a:spcBef>
              <a:spcAft>
                <a:spcPts val="600"/>
              </a:spcAft>
              <a:buNone/>
            </a:pPr>
            <a:endParaRPr lang="en-US" sz="2000" dirty="0"/>
          </a:p>
          <a:p>
            <a:pPr marL="0" indent="0" algn="ctr">
              <a:lnSpc>
                <a:spcPct val="110000"/>
              </a:lnSpc>
              <a:spcBef>
                <a:spcPts val="600"/>
              </a:spcBef>
              <a:spcAft>
                <a:spcPts val="600"/>
              </a:spcAft>
              <a:buNone/>
            </a:pPr>
            <a:endParaRPr lang="en-US" sz="2000" dirty="0"/>
          </a:p>
          <a:p>
            <a:pPr marL="0" indent="0" algn="ctr">
              <a:lnSpc>
                <a:spcPct val="110000"/>
              </a:lnSpc>
              <a:spcBef>
                <a:spcPts val="600"/>
              </a:spcBef>
              <a:spcAft>
                <a:spcPts val="600"/>
              </a:spcAft>
              <a:buNone/>
            </a:pPr>
            <a:endParaRPr lang="en-US" sz="2000" dirty="0"/>
          </a:p>
          <a:p>
            <a:pPr marL="0" indent="0" algn="ctr">
              <a:lnSpc>
                <a:spcPct val="110000"/>
              </a:lnSpc>
              <a:spcBef>
                <a:spcPts val="600"/>
              </a:spcBef>
              <a:spcAft>
                <a:spcPts val="600"/>
              </a:spcAft>
              <a:buNone/>
            </a:pPr>
            <a:r>
              <a:rPr lang="en-US" dirty="0"/>
              <a:t>Available at: </a:t>
            </a:r>
            <a:r>
              <a:rPr lang="en-US" dirty="0">
                <a:hlinkClick r:id="rId2"/>
              </a:rPr>
              <a:t>https://www.vdacs.virginia.gov/pdf/farmer-stress-brochure.pdf</a:t>
            </a:r>
            <a:endParaRPr lang="en-US" dirty="0"/>
          </a:p>
          <a:p>
            <a:pPr lvl="1">
              <a:lnSpc>
                <a:spcPct val="110000"/>
              </a:lnSpc>
              <a:spcBef>
                <a:spcPts val="600"/>
              </a:spcBef>
              <a:spcAft>
                <a:spcPts val="600"/>
              </a:spcAft>
            </a:pPr>
            <a:endParaRPr lang="en-US" sz="1600"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A32CFD4-33B4-FB42-BA15-37EA60876FE2}"/>
              </a:ext>
            </a:extLst>
          </p:cNvPr>
          <p:cNvGrpSpPr/>
          <p:nvPr/>
        </p:nvGrpSpPr>
        <p:grpSpPr>
          <a:xfrm>
            <a:off x="1701783" y="2071985"/>
            <a:ext cx="8788433" cy="3128893"/>
            <a:chOff x="900113" y="1928855"/>
            <a:chExt cx="8788433" cy="3128893"/>
          </a:xfrm>
        </p:grpSpPr>
        <p:pic>
          <p:nvPicPr>
            <p:cNvPr id="8" name="Picture 7">
              <a:extLst>
                <a:ext uri="{FF2B5EF4-FFF2-40B4-BE49-F238E27FC236}">
                  <a16:creationId xmlns:a16="http://schemas.microsoft.com/office/drawing/2014/main" id="{C2D1359B-D7FB-8044-8BC4-24E834EE936B}"/>
                </a:ext>
              </a:extLst>
            </p:cNvPr>
            <p:cNvPicPr>
              <a:picLocks noChangeAspect="1"/>
            </p:cNvPicPr>
            <p:nvPr/>
          </p:nvPicPr>
          <p:blipFill rotWithShape="1">
            <a:blip r:embed="rId3"/>
            <a:srcRect l="1851" t="4366"/>
            <a:stretch/>
          </p:blipFill>
          <p:spPr>
            <a:xfrm>
              <a:off x="900113" y="1928855"/>
              <a:ext cx="4157935" cy="3128893"/>
            </a:xfrm>
            <a:prstGeom prst="rect">
              <a:avLst/>
            </a:prstGeom>
          </p:spPr>
        </p:pic>
        <p:pic>
          <p:nvPicPr>
            <p:cNvPr id="9" name="Picture 8">
              <a:extLst>
                <a:ext uri="{FF2B5EF4-FFF2-40B4-BE49-F238E27FC236}">
                  <a16:creationId xmlns:a16="http://schemas.microsoft.com/office/drawing/2014/main" id="{8A292E47-C130-284E-B7A9-F34CBD930A2F}"/>
                </a:ext>
              </a:extLst>
            </p:cNvPr>
            <p:cNvPicPr>
              <a:picLocks noChangeAspect="1"/>
            </p:cNvPicPr>
            <p:nvPr/>
          </p:nvPicPr>
          <p:blipFill rotWithShape="1">
            <a:blip r:embed="rId4"/>
            <a:srcRect t="3256"/>
            <a:stretch/>
          </p:blipFill>
          <p:spPr>
            <a:xfrm>
              <a:off x="5530610" y="1928855"/>
              <a:ext cx="4157936" cy="3106609"/>
            </a:xfrm>
            <a:prstGeom prst="rect">
              <a:avLst/>
            </a:prstGeom>
          </p:spPr>
        </p:pic>
      </p:grpSp>
    </p:spTree>
    <p:extLst>
      <p:ext uri="{BB962C8B-B14F-4D97-AF65-F5344CB8AC3E}">
        <p14:creationId xmlns:p14="http://schemas.microsoft.com/office/powerpoint/2010/main" val="1186155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a:xfrm>
            <a:off x="641479" y="305833"/>
            <a:ext cx="10909040" cy="1190797"/>
          </a:xfrm>
        </p:spPr>
        <p:txBody>
          <a:bodyPr>
            <a:normAutofit fontScale="90000"/>
          </a:bodyPr>
          <a:lstStyle/>
          <a:p>
            <a:pPr algn="ctr">
              <a:lnSpc>
                <a:spcPct val="110000"/>
              </a:lnSpc>
              <a:spcBef>
                <a:spcPts val="600"/>
              </a:spcBef>
              <a:spcAft>
                <a:spcPts val="600"/>
              </a:spcAft>
            </a:pPr>
            <a:r>
              <a:rPr lang="en-US" dirty="0"/>
              <a:t>Farm Safety, Health, &amp; Wellness Initiative Toolkit</a:t>
            </a:r>
          </a:p>
        </p:txBody>
      </p:sp>
      <p:sp>
        <p:nvSpPr>
          <p:cNvPr id="3" name="Content Placeholder 2">
            <a:extLst>
              <a:ext uri="{FF2B5EF4-FFF2-40B4-BE49-F238E27FC236}">
                <a16:creationId xmlns:a16="http://schemas.microsoft.com/office/drawing/2014/main" id="{542A53F7-78DA-FB49-8E07-C3F7DE1E14B5}"/>
              </a:ext>
            </a:extLst>
          </p:cNvPr>
          <p:cNvSpPr>
            <a:spLocks noGrp="1"/>
          </p:cNvSpPr>
          <p:nvPr>
            <p:ph idx="1"/>
          </p:nvPr>
        </p:nvSpPr>
        <p:spPr>
          <a:xfrm>
            <a:off x="727694" y="1423551"/>
            <a:ext cx="10909041" cy="4351338"/>
          </a:xfrm>
        </p:spPr>
        <p:txBody>
          <a:bodyPr>
            <a:normAutofit fontScale="77500" lnSpcReduction="20000"/>
          </a:bodyPr>
          <a:lstStyle/>
          <a:p>
            <a:pPr>
              <a:lnSpc>
                <a:spcPct val="120000"/>
              </a:lnSpc>
            </a:pPr>
            <a:r>
              <a:rPr lang="en-US" sz="2400" dirty="0"/>
              <a:t>Best Practices to Managing Farm Financial Health and Wellbeing</a:t>
            </a:r>
            <a:endParaRPr lang="en-US" sz="2000" dirty="0"/>
          </a:p>
          <a:p>
            <a:pPr>
              <a:lnSpc>
                <a:spcPct val="120000"/>
              </a:lnSpc>
            </a:pPr>
            <a:r>
              <a:rPr lang="en-US" sz="2400" dirty="0"/>
              <a:t>Managing Farm Financial Stress for a Healthy Farm and a Healthy Farm Family</a:t>
            </a:r>
          </a:p>
          <a:p>
            <a:pPr>
              <a:lnSpc>
                <a:spcPct val="120000"/>
              </a:lnSpc>
            </a:pPr>
            <a:r>
              <a:rPr lang="en-US" sz="2400" dirty="0"/>
              <a:t>Farm Financial Stress Assessment Tool for Farmer Advisors and Practitioners</a:t>
            </a:r>
          </a:p>
          <a:p>
            <a:pPr>
              <a:lnSpc>
                <a:spcPct val="120000"/>
              </a:lnSpc>
            </a:pPr>
            <a:r>
              <a:rPr lang="en-US" sz="2400" dirty="0"/>
              <a:t>Farm Stress and Grief in the Time of COVID-19: Strategies and Resources</a:t>
            </a:r>
          </a:p>
          <a:p>
            <a:pPr>
              <a:lnSpc>
                <a:spcPct val="120000"/>
              </a:lnSpc>
            </a:pPr>
            <a:r>
              <a:rPr lang="en-US" sz="2400" dirty="0"/>
              <a:t>Virginia Farm Emergency Plan</a:t>
            </a:r>
          </a:p>
          <a:p>
            <a:pPr>
              <a:lnSpc>
                <a:spcPct val="120000"/>
              </a:lnSpc>
              <a:spcBef>
                <a:spcPts val="600"/>
              </a:spcBef>
              <a:spcAft>
                <a:spcPts val="600"/>
              </a:spcAft>
            </a:pPr>
            <a:r>
              <a:rPr lang="en-US" sz="2400" dirty="0"/>
              <a:t>Five Mental Health Farmer Case Studies</a:t>
            </a:r>
          </a:p>
          <a:p>
            <a:pPr>
              <a:lnSpc>
                <a:spcPct val="120000"/>
              </a:lnSpc>
              <a:spcBef>
                <a:spcPts val="600"/>
              </a:spcBef>
              <a:spcAft>
                <a:spcPts val="600"/>
              </a:spcAft>
            </a:pPr>
            <a:r>
              <a:rPr lang="en-US" sz="2400" dirty="0"/>
              <a:t>Decision-Making Guide for Farm Service Providers and Educators</a:t>
            </a:r>
          </a:p>
          <a:p>
            <a:pPr>
              <a:lnSpc>
                <a:spcPct val="120000"/>
              </a:lnSpc>
              <a:spcBef>
                <a:spcPts val="600"/>
              </a:spcBef>
              <a:spcAft>
                <a:spcPts val="600"/>
              </a:spcAft>
            </a:pPr>
            <a:r>
              <a:rPr lang="en-US" sz="2400" dirty="0"/>
              <a:t>Communicating with Farmers under Stress &amp; Weathering the Storm Trainings</a:t>
            </a:r>
          </a:p>
          <a:p>
            <a:pPr>
              <a:lnSpc>
                <a:spcPct val="120000"/>
              </a:lnSpc>
              <a:spcBef>
                <a:spcPts val="600"/>
              </a:spcBef>
              <a:spcAft>
                <a:spcPts val="600"/>
              </a:spcAft>
            </a:pPr>
            <a:r>
              <a:rPr lang="en-US" sz="2400" dirty="0"/>
              <a:t>Farm Safety Dinner Theatres (Madison and Russell County)</a:t>
            </a:r>
          </a:p>
          <a:p>
            <a:pPr>
              <a:lnSpc>
                <a:spcPct val="120000"/>
              </a:lnSpc>
              <a:spcBef>
                <a:spcPts val="600"/>
              </a:spcBef>
              <a:spcAft>
                <a:spcPts val="600"/>
              </a:spcAft>
            </a:pPr>
            <a:r>
              <a:rPr lang="en-US" sz="2400" dirty="0"/>
              <a:t>VA Farm Stress Taskforce Coping with Stress in the Ag. Community Brochure</a:t>
            </a:r>
          </a:p>
          <a:p>
            <a:pPr>
              <a:lnSpc>
                <a:spcPct val="110000"/>
              </a:lnSpc>
              <a:spcBef>
                <a:spcPts val="600"/>
              </a:spcBef>
              <a:spcAft>
                <a:spcPts val="600"/>
              </a:spcAft>
            </a:pPr>
            <a:endParaRPr lang="en-US" sz="2000"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6AD870C-4481-C040-A2C0-0B476359FD78}"/>
              </a:ext>
            </a:extLst>
          </p:cNvPr>
          <p:cNvGrpSpPr/>
          <p:nvPr/>
        </p:nvGrpSpPr>
        <p:grpSpPr>
          <a:xfrm>
            <a:off x="1632857" y="5934394"/>
            <a:ext cx="9008575" cy="692536"/>
            <a:chOff x="2039120" y="5934394"/>
            <a:chExt cx="9008575" cy="692536"/>
          </a:xfrm>
        </p:grpSpPr>
        <p:pic>
          <p:nvPicPr>
            <p:cNvPr id="14" name="Picture 13" descr="A close up of a sign&#10;&#10;Description automatically generated">
              <a:extLst>
                <a:ext uri="{FF2B5EF4-FFF2-40B4-BE49-F238E27FC236}">
                  <a16:creationId xmlns:a16="http://schemas.microsoft.com/office/drawing/2014/main" id="{7C69EFE8-B593-AF4B-862F-F35A1071117D}"/>
                </a:ext>
              </a:extLst>
            </p:cNvPr>
            <p:cNvPicPr>
              <a:picLocks noChangeAspect="1"/>
            </p:cNvPicPr>
            <p:nvPr/>
          </p:nvPicPr>
          <p:blipFill>
            <a:blip r:embed="rId2"/>
            <a:stretch>
              <a:fillRect/>
            </a:stretch>
          </p:blipFill>
          <p:spPr>
            <a:xfrm>
              <a:off x="2039120" y="6049209"/>
              <a:ext cx="1643656" cy="513977"/>
            </a:xfrm>
            <a:prstGeom prst="rect">
              <a:avLst/>
            </a:prstGeom>
          </p:spPr>
        </p:pic>
        <p:pic>
          <p:nvPicPr>
            <p:cNvPr id="15" name="Picture 14" descr="A close up of a sign&#10;&#10;Description automatically generated">
              <a:extLst>
                <a:ext uri="{FF2B5EF4-FFF2-40B4-BE49-F238E27FC236}">
                  <a16:creationId xmlns:a16="http://schemas.microsoft.com/office/drawing/2014/main" id="{20920C3A-E22F-8E43-8FC0-4EEB53217C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6662" y="6032571"/>
              <a:ext cx="2421862" cy="548640"/>
            </a:xfrm>
            <a:prstGeom prst="rect">
              <a:avLst/>
            </a:prstGeom>
            <a:noFill/>
          </p:spPr>
        </p:pic>
        <p:pic>
          <p:nvPicPr>
            <p:cNvPr id="16" name="Picture 15" descr="A picture containing drawing&#10;&#10;Description automatically generated">
              <a:extLst>
                <a:ext uri="{FF2B5EF4-FFF2-40B4-BE49-F238E27FC236}">
                  <a16:creationId xmlns:a16="http://schemas.microsoft.com/office/drawing/2014/main" id="{D94EECED-94B5-3242-B4D8-00389FF5A26D}"/>
                </a:ext>
              </a:extLst>
            </p:cNvPr>
            <p:cNvPicPr>
              <a:picLocks noChangeAspect="1"/>
            </p:cNvPicPr>
            <p:nvPr/>
          </p:nvPicPr>
          <p:blipFill>
            <a:blip r:embed="rId4"/>
            <a:stretch>
              <a:fillRect/>
            </a:stretch>
          </p:blipFill>
          <p:spPr>
            <a:xfrm>
              <a:off x="6632409" y="6078290"/>
              <a:ext cx="1715135" cy="548640"/>
            </a:xfrm>
            <a:prstGeom prst="rect">
              <a:avLst/>
            </a:prstGeom>
          </p:spPr>
        </p:pic>
        <p:pic>
          <p:nvPicPr>
            <p:cNvPr id="17" name="Picture 16">
              <a:extLst>
                <a:ext uri="{FF2B5EF4-FFF2-40B4-BE49-F238E27FC236}">
                  <a16:creationId xmlns:a16="http://schemas.microsoft.com/office/drawing/2014/main" id="{9E93233C-B27F-E04E-980E-5AC2452E2C23}"/>
                </a:ext>
              </a:extLst>
            </p:cNvPr>
            <p:cNvPicPr>
              <a:picLocks noChangeAspect="1"/>
            </p:cNvPicPr>
            <p:nvPr/>
          </p:nvPicPr>
          <p:blipFill>
            <a:blip r:embed="rId5"/>
            <a:stretch>
              <a:fillRect/>
            </a:stretch>
          </p:blipFill>
          <p:spPr>
            <a:xfrm>
              <a:off x="8736539" y="6032571"/>
              <a:ext cx="1402080" cy="548640"/>
            </a:xfrm>
            <a:prstGeom prst="rect">
              <a:avLst/>
            </a:prstGeom>
          </p:spPr>
        </p:pic>
        <p:pic>
          <p:nvPicPr>
            <p:cNvPr id="18" name="Picture 17">
              <a:extLst>
                <a:ext uri="{FF2B5EF4-FFF2-40B4-BE49-F238E27FC236}">
                  <a16:creationId xmlns:a16="http://schemas.microsoft.com/office/drawing/2014/main" id="{587137D1-6BB0-B741-85C7-2844872651F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441239" y="5934394"/>
              <a:ext cx="606456" cy="606456"/>
            </a:xfrm>
            <a:prstGeom prst="rect">
              <a:avLst/>
            </a:prstGeom>
          </p:spPr>
        </p:pic>
      </p:grpSp>
      <p:sp>
        <p:nvSpPr>
          <p:cNvPr id="8" name="TextBox 7">
            <a:extLst>
              <a:ext uri="{FF2B5EF4-FFF2-40B4-BE49-F238E27FC236}">
                <a16:creationId xmlns:a16="http://schemas.microsoft.com/office/drawing/2014/main" id="{5BA9D2E9-AA6C-3748-A40D-B069399C008B}"/>
              </a:ext>
            </a:extLst>
          </p:cNvPr>
          <p:cNvSpPr txBox="1"/>
          <p:nvPr/>
        </p:nvSpPr>
        <p:spPr>
          <a:xfrm>
            <a:off x="9085486" y="2767280"/>
            <a:ext cx="2551249" cy="1323439"/>
          </a:xfrm>
          <a:prstGeom prst="rect">
            <a:avLst/>
          </a:prstGeom>
          <a:solidFill>
            <a:srgbClr val="DEDFDF"/>
          </a:solidFill>
        </p:spPr>
        <p:txBody>
          <a:bodyPr wrap="square" rtlCol="0">
            <a:spAutoFit/>
          </a:bodyPr>
          <a:lstStyle/>
          <a:p>
            <a:r>
              <a:rPr lang="en-US" sz="1600" dirty="0"/>
              <a:t>Visit this webpage to find the collection of resources:</a:t>
            </a:r>
          </a:p>
          <a:p>
            <a:r>
              <a:rPr lang="en-US" sz="1600" dirty="0">
                <a:hlinkClick r:id="rId7"/>
              </a:rPr>
              <a:t>https://</a:t>
            </a:r>
            <a:r>
              <a:rPr lang="en-US" sz="1600" dirty="0" err="1">
                <a:hlinkClick r:id="rId7"/>
              </a:rPr>
              <a:t>agrability.alce.vt.edu</a:t>
            </a:r>
            <a:r>
              <a:rPr lang="en-US" sz="1600" dirty="0">
                <a:hlinkClick r:id="rId7"/>
              </a:rPr>
              <a:t>/publications/</a:t>
            </a:r>
            <a:r>
              <a:rPr lang="en-US" sz="1600" dirty="0" err="1">
                <a:hlinkClick r:id="rId7"/>
              </a:rPr>
              <a:t>SafetyHealthWellness</a:t>
            </a:r>
            <a:endParaRPr lang="en-US" sz="1600" dirty="0"/>
          </a:p>
        </p:txBody>
      </p:sp>
    </p:spTree>
    <p:extLst>
      <p:ext uri="{BB962C8B-B14F-4D97-AF65-F5344CB8AC3E}">
        <p14:creationId xmlns:p14="http://schemas.microsoft.com/office/powerpoint/2010/main" val="2183534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2126638" y="1427139"/>
            <a:ext cx="4603780" cy="919523"/>
          </a:xfrm>
        </p:spPr>
        <p:txBody>
          <a:bodyPr>
            <a:normAutofit/>
          </a:bodyPr>
          <a:lstStyle/>
          <a:p>
            <a:pPr algn="l"/>
            <a:r>
              <a:rPr lang="en-US" b="1" dirty="0">
                <a:solidFill>
                  <a:srgbClr val="4D738A"/>
                </a:solidFill>
                <a:latin typeface="+mn-lt"/>
                <a:ea typeface="+mn-ea"/>
                <a:cs typeface="+mn-cs"/>
              </a:rPr>
              <a:t>Q &amp; A Session</a:t>
            </a:r>
          </a:p>
        </p:txBody>
      </p:sp>
      <p:sp>
        <p:nvSpPr>
          <p:cNvPr id="11" name="Subtitle 2"/>
          <p:cNvSpPr>
            <a:spLocks noGrp="1"/>
          </p:cNvSpPr>
          <p:nvPr>
            <p:ph type="subTitle" idx="1"/>
          </p:nvPr>
        </p:nvSpPr>
        <p:spPr>
          <a:xfrm>
            <a:off x="2143028" y="3179034"/>
            <a:ext cx="3090330" cy="892631"/>
          </a:xfrm>
        </p:spPr>
        <p:txBody>
          <a:bodyPr>
            <a:noAutofit/>
          </a:bodyPr>
          <a:lstStyle/>
          <a:p>
            <a:pPr algn="l">
              <a:spcBef>
                <a:spcPts val="0"/>
              </a:spcBef>
              <a:spcAft>
                <a:spcPts val="1200"/>
              </a:spcAft>
            </a:pPr>
            <a:r>
              <a:rPr lang="en-US" sz="2000" dirty="0">
                <a:solidFill>
                  <a:schemeClr val="tx1">
                    <a:lumMod val="85000"/>
                    <a:lumOff val="15000"/>
                  </a:schemeClr>
                </a:solidFill>
              </a:rPr>
              <a:t>Please type your question in the chat feature</a:t>
            </a:r>
            <a:r>
              <a:rPr lang="en-US" sz="2000" dirty="0">
                <a:solidFill>
                  <a:schemeClr val="tx1">
                    <a:lumMod val="85000"/>
                    <a:lumOff val="15000"/>
                  </a:schemeClr>
                </a:solidFill>
                <a:sym typeface="Wingdings" panose="05000000000000000000" pitchFamily="2" charset="2"/>
              </a:rPr>
              <a:t></a:t>
            </a:r>
          </a:p>
          <a:p>
            <a:pPr algn="l">
              <a:spcBef>
                <a:spcPts val="0"/>
              </a:spcBef>
              <a:spcAft>
                <a:spcPts val="1200"/>
              </a:spcAft>
            </a:pPr>
            <a:r>
              <a:rPr lang="en-US" sz="2000" dirty="0">
                <a:solidFill>
                  <a:schemeClr val="tx1">
                    <a:lumMod val="85000"/>
                    <a:lumOff val="15000"/>
                  </a:schemeClr>
                </a:solidFill>
                <a:sym typeface="Wingdings" panose="05000000000000000000" pitchFamily="2" charset="2"/>
              </a:rPr>
              <a:t>Click the chat icon at the bottom of your zoom screen. Then type in the chat window that appears.</a:t>
            </a:r>
            <a:endParaRPr lang="en-US" sz="2000" dirty="0">
              <a:solidFill>
                <a:schemeClr val="tx1">
                  <a:lumMod val="85000"/>
                  <a:lumOff val="15000"/>
                </a:schemeClr>
              </a:solidFill>
            </a:endParaRPr>
          </a:p>
        </p:txBody>
      </p:sp>
      <p:sp>
        <p:nvSpPr>
          <p:cNvPr id="4" name="Rectangle 3"/>
          <p:cNvSpPr/>
          <p:nvPr/>
        </p:nvSpPr>
        <p:spPr>
          <a:xfrm>
            <a:off x="2143029" y="2594343"/>
            <a:ext cx="2130327" cy="646331"/>
          </a:xfrm>
          <a:prstGeom prst="rect">
            <a:avLst/>
          </a:prstGeom>
        </p:spPr>
        <p:txBody>
          <a:bodyPr wrap="none">
            <a:spAutoFit/>
          </a:bodyPr>
          <a:lstStyle/>
          <a:p>
            <a:r>
              <a:rPr lang="en-US" sz="3600" b="1" dirty="0">
                <a:solidFill>
                  <a:srgbClr val="660800"/>
                </a:solidFill>
              </a:rPr>
              <a:t>Directions</a:t>
            </a:r>
            <a:endParaRPr lang="en-US" sz="3600" dirty="0">
              <a:solidFill>
                <a:srgbClr val="660800"/>
              </a:solidFill>
            </a:endParaRPr>
          </a:p>
        </p:txBody>
      </p:sp>
      <p:sp>
        <p:nvSpPr>
          <p:cNvPr id="13" name="Rectangle 12"/>
          <p:cNvSpPr/>
          <p:nvPr/>
        </p:nvSpPr>
        <p:spPr>
          <a:xfrm>
            <a:off x="5634864" y="3098769"/>
            <a:ext cx="1095555" cy="1078301"/>
          </a:xfrm>
          <a:prstGeom prst="rect">
            <a:avLst/>
          </a:prstGeom>
          <a:solidFill>
            <a:srgbClr val="4D738A"/>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640130" y="1526266"/>
            <a:ext cx="2398143" cy="4265498"/>
          </a:xfrm>
          <a:prstGeom prst="rect">
            <a:avLst/>
          </a:prstGeom>
          <a:solidFill>
            <a:srgbClr val="4D738A"/>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5868" y="1649107"/>
            <a:ext cx="2166664" cy="4017357"/>
          </a:xfrm>
          <a:prstGeom prst="rect">
            <a:avLst/>
          </a:prstGeom>
        </p:spPr>
      </p:pic>
      <p:pic>
        <p:nvPicPr>
          <p:cNvPr id="17" name="Picture 12"/>
          <p:cNvPicPr>
            <a:picLocks noChangeAspect="1"/>
          </p:cNvPicPr>
          <p:nvPr/>
        </p:nvPicPr>
        <p:blipFill>
          <a:blip r:embed="rId3"/>
          <a:srcRect l="13375" r="14730" b="74"/>
          <a:stretch>
            <a:fillRect/>
          </a:stretch>
        </p:blipFill>
        <p:spPr>
          <a:xfrm>
            <a:off x="5744864" y="3227705"/>
            <a:ext cx="875553" cy="853433"/>
          </a:xfrm>
          <a:prstGeom prst="rect">
            <a:avLst/>
          </a:prstGeom>
        </p:spPr>
      </p:pic>
      <p:cxnSp>
        <p:nvCxnSpPr>
          <p:cNvPr id="18" name="Straight Connector 17"/>
          <p:cNvCxnSpPr/>
          <p:nvPr/>
        </p:nvCxnSpPr>
        <p:spPr>
          <a:xfrm flipV="1">
            <a:off x="6563904" y="1753730"/>
            <a:ext cx="1076224" cy="1378042"/>
          </a:xfrm>
          <a:prstGeom prst="line">
            <a:avLst/>
          </a:prstGeom>
          <a:ln w="38100">
            <a:solidFill>
              <a:srgbClr val="4D738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507392" y="4135398"/>
            <a:ext cx="1132737" cy="1469140"/>
          </a:xfrm>
          <a:prstGeom prst="line">
            <a:avLst/>
          </a:prstGeom>
          <a:ln w="38100">
            <a:solidFill>
              <a:srgbClr val="4D738A"/>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8611942-0CA8-C84A-A001-54C185A05747}"/>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4011E72-9BA2-AE40-9BF2-C7E217ABF7B6}"/>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1DAA7CB-4887-5E41-9512-214E325A101D}"/>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C41B230-3D40-A04E-ABA4-4D30F762482C}"/>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497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4359" y="1272170"/>
            <a:ext cx="4794005" cy="3970318"/>
          </a:xfrm>
          <a:prstGeom prst="rect">
            <a:avLst/>
          </a:prstGeom>
        </p:spPr>
        <p:txBody>
          <a:bodyPr wrap="none">
            <a:spAutoFit/>
          </a:bodyPr>
          <a:lstStyle/>
          <a:p>
            <a:r>
              <a:rPr lang="en-US" sz="3600" b="1" dirty="0">
                <a:solidFill>
                  <a:srgbClr val="660800"/>
                </a:solidFill>
              </a:rPr>
              <a:t>Upcoming webinar:</a:t>
            </a:r>
          </a:p>
          <a:p>
            <a:endParaRPr lang="en-US" sz="3600" b="1" dirty="0">
              <a:solidFill>
                <a:srgbClr val="660800"/>
              </a:solidFill>
            </a:endParaRPr>
          </a:p>
          <a:p>
            <a:r>
              <a:rPr lang="en-US" sz="3600" b="1" dirty="0">
                <a:solidFill>
                  <a:srgbClr val="660800"/>
                </a:solidFill>
              </a:rPr>
              <a:t>Mindfulness &amp; Self-Care</a:t>
            </a:r>
          </a:p>
          <a:p>
            <a:r>
              <a:rPr lang="en-US" sz="3600" b="1" dirty="0">
                <a:solidFill>
                  <a:srgbClr val="660800"/>
                </a:solidFill>
              </a:rPr>
              <a:t>for Farmers</a:t>
            </a:r>
          </a:p>
          <a:p>
            <a:endParaRPr lang="en-US" sz="3600" b="1" dirty="0">
              <a:solidFill>
                <a:srgbClr val="660800"/>
              </a:solidFill>
            </a:endParaRPr>
          </a:p>
          <a:p>
            <a:r>
              <a:rPr lang="en-US" sz="3600" b="1" dirty="0">
                <a:solidFill>
                  <a:srgbClr val="660800"/>
                </a:solidFill>
              </a:rPr>
              <a:t>September 30, 2020</a:t>
            </a:r>
          </a:p>
          <a:p>
            <a:r>
              <a:rPr lang="en-US" sz="3600" b="1" dirty="0">
                <a:solidFill>
                  <a:srgbClr val="660800"/>
                </a:solidFill>
              </a:rPr>
              <a:t>1-2 pm</a:t>
            </a:r>
            <a:endParaRPr lang="en-US" sz="3600" dirty="0">
              <a:solidFill>
                <a:srgbClr val="660800"/>
              </a:solidFill>
            </a:endParaRPr>
          </a:p>
        </p:txBody>
      </p:sp>
      <p:sp>
        <p:nvSpPr>
          <p:cNvPr id="16" name="Rectangle 15">
            <a:extLst>
              <a:ext uri="{FF2B5EF4-FFF2-40B4-BE49-F238E27FC236}">
                <a16:creationId xmlns:a16="http://schemas.microsoft.com/office/drawing/2014/main" id="{48611942-0CA8-C84A-A001-54C185A05747}"/>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4011E72-9BA2-AE40-9BF2-C7E217ABF7B6}"/>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1DAA7CB-4887-5E41-9512-214E325A101D}"/>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C41B230-3D40-A04E-ABA4-4D30F762482C}"/>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social media post&#10;&#10;Description automatically generated">
            <a:extLst>
              <a:ext uri="{FF2B5EF4-FFF2-40B4-BE49-F238E27FC236}">
                <a16:creationId xmlns:a16="http://schemas.microsoft.com/office/drawing/2014/main" id="{25016A08-DCBF-214B-8952-B4C11C4D8D45}"/>
              </a:ext>
            </a:extLst>
          </p:cNvPr>
          <p:cNvPicPr>
            <a:picLocks noChangeAspect="1"/>
          </p:cNvPicPr>
          <p:nvPr/>
        </p:nvPicPr>
        <p:blipFill>
          <a:blip r:embed="rId2"/>
          <a:stretch>
            <a:fillRect/>
          </a:stretch>
        </p:blipFill>
        <p:spPr>
          <a:xfrm>
            <a:off x="6693245" y="580767"/>
            <a:ext cx="4407379" cy="5696465"/>
          </a:xfrm>
          <a:prstGeom prst="rect">
            <a:avLst/>
          </a:prstGeom>
        </p:spPr>
      </p:pic>
    </p:spTree>
    <p:extLst>
      <p:ext uri="{BB962C8B-B14F-4D97-AF65-F5344CB8AC3E}">
        <p14:creationId xmlns:p14="http://schemas.microsoft.com/office/powerpoint/2010/main" val="216105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09562" y="2691762"/>
            <a:ext cx="11572875" cy="31346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400" b="1" dirty="0">
              <a:solidFill>
                <a:srgbClr val="4D738A"/>
              </a:solidFill>
              <a:latin typeface="+mn-lt"/>
              <a:ea typeface="+mn-ea"/>
              <a:cs typeface="+mn-cs"/>
            </a:endParaRPr>
          </a:p>
          <a:p>
            <a:endParaRPr lang="en-US" sz="4400" b="1" dirty="0">
              <a:solidFill>
                <a:srgbClr val="4D738A"/>
              </a:solidFill>
              <a:latin typeface="+mn-lt"/>
              <a:ea typeface="+mn-ea"/>
              <a:cs typeface="+mn-cs"/>
            </a:endParaRPr>
          </a:p>
          <a:p>
            <a:endParaRPr lang="en-US" sz="4400" b="1" dirty="0">
              <a:solidFill>
                <a:srgbClr val="4D738A"/>
              </a:solidFill>
              <a:latin typeface="+mn-lt"/>
              <a:ea typeface="+mn-ea"/>
              <a:cs typeface="+mn-cs"/>
            </a:endParaRPr>
          </a:p>
          <a:p>
            <a:r>
              <a:rPr lang="en-US" sz="4400" b="1" dirty="0">
                <a:solidFill>
                  <a:srgbClr val="4D738A"/>
                </a:solidFill>
                <a:latin typeface="+mn-lt"/>
                <a:ea typeface="+mn-ea"/>
                <a:cs typeface="+mn-cs"/>
              </a:rPr>
              <a:t>This webinar will be recorded and posted to the extension listserv and to the Beginning Farmer and </a:t>
            </a:r>
            <a:r>
              <a:rPr lang="en-US" sz="4400" b="1" dirty="0" err="1">
                <a:solidFill>
                  <a:srgbClr val="4D738A"/>
                </a:solidFill>
                <a:latin typeface="+mn-lt"/>
                <a:ea typeface="+mn-ea"/>
                <a:cs typeface="+mn-cs"/>
              </a:rPr>
              <a:t>AgrAbility</a:t>
            </a:r>
            <a:r>
              <a:rPr lang="en-US" sz="4400" b="1" dirty="0">
                <a:solidFill>
                  <a:srgbClr val="4D738A"/>
                </a:solidFill>
                <a:latin typeface="+mn-lt"/>
                <a:ea typeface="+mn-ea"/>
                <a:cs typeface="+mn-cs"/>
              </a:rPr>
              <a:t> websites:</a:t>
            </a:r>
          </a:p>
          <a:p>
            <a:endParaRPr lang="en-US" sz="4400" b="1" dirty="0">
              <a:solidFill>
                <a:srgbClr val="4D738A"/>
              </a:solidFill>
              <a:latin typeface="+mn-lt"/>
              <a:ea typeface="+mn-ea"/>
              <a:cs typeface="+mn-cs"/>
            </a:endParaRPr>
          </a:p>
          <a:p>
            <a:r>
              <a:rPr lang="en-US" sz="3200" b="1" dirty="0">
                <a:solidFill>
                  <a:srgbClr val="660800"/>
                </a:solidFill>
                <a:latin typeface="+mn-lt"/>
                <a:ea typeface="+mn-ea"/>
                <a:cs typeface="+mn-cs"/>
              </a:rPr>
              <a:t>https://</a:t>
            </a:r>
            <a:r>
              <a:rPr lang="en-US" sz="3200" b="1" dirty="0" err="1">
                <a:solidFill>
                  <a:srgbClr val="660800"/>
                </a:solidFill>
                <a:latin typeface="+mn-lt"/>
                <a:ea typeface="+mn-ea"/>
                <a:cs typeface="+mn-cs"/>
              </a:rPr>
              <a:t>www.vabeginningfarmer.org</a:t>
            </a:r>
            <a:r>
              <a:rPr lang="en-US" sz="3200" b="1" dirty="0">
                <a:solidFill>
                  <a:srgbClr val="660800"/>
                </a:solidFill>
                <a:latin typeface="+mn-lt"/>
                <a:ea typeface="+mn-ea"/>
                <a:cs typeface="+mn-cs"/>
              </a:rPr>
              <a:t>/</a:t>
            </a:r>
          </a:p>
          <a:p>
            <a:endParaRPr lang="en-US" sz="3200" b="1" dirty="0">
              <a:solidFill>
                <a:srgbClr val="660800"/>
              </a:solidFill>
              <a:latin typeface="+mn-lt"/>
              <a:ea typeface="+mn-ea"/>
              <a:cs typeface="+mn-cs"/>
            </a:endParaRPr>
          </a:p>
          <a:p>
            <a:r>
              <a:rPr lang="en-US" sz="3200" b="1" dirty="0">
                <a:solidFill>
                  <a:srgbClr val="660800"/>
                </a:solidFill>
                <a:latin typeface="+mn-lt"/>
                <a:ea typeface="+mn-ea"/>
                <a:cs typeface="+mn-cs"/>
              </a:rPr>
              <a:t>http://</a:t>
            </a:r>
            <a:r>
              <a:rPr lang="en-US" sz="3200" b="1" dirty="0" err="1">
                <a:solidFill>
                  <a:srgbClr val="660800"/>
                </a:solidFill>
                <a:latin typeface="+mn-lt"/>
                <a:ea typeface="+mn-ea"/>
                <a:cs typeface="+mn-cs"/>
              </a:rPr>
              <a:t>agrabilityvirginia.org</a:t>
            </a:r>
            <a:r>
              <a:rPr lang="en-US" sz="3200" b="1" dirty="0">
                <a:solidFill>
                  <a:srgbClr val="660800"/>
                </a:solidFill>
                <a:latin typeface="+mn-lt"/>
                <a:ea typeface="+mn-ea"/>
                <a:cs typeface="+mn-cs"/>
              </a:rPr>
              <a:t>/</a:t>
            </a:r>
          </a:p>
          <a:p>
            <a:endParaRPr lang="en-US" sz="3200" b="1" dirty="0">
              <a:solidFill>
                <a:srgbClr val="660800"/>
              </a:solidFill>
              <a:latin typeface="+mn-lt"/>
              <a:ea typeface="+mn-ea"/>
              <a:cs typeface="+mn-cs"/>
            </a:endParaRPr>
          </a:p>
        </p:txBody>
      </p:sp>
      <p:sp>
        <p:nvSpPr>
          <p:cNvPr id="11" name="Rectangle 10">
            <a:extLst>
              <a:ext uri="{FF2B5EF4-FFF2-40B4-BE49-F238E27FC236}">
                <a16:creationId xmlns:a16="http://schemas.microsoft.com/office/drawing/2014/main" id="{8BF0F904-2FA0-FB4A-8547-401390BAFAF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416B00-C329-B642-8C08-77EBF1968649}"/>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9FB109-1D3C-E546-AB3C-384FA5A13707}"/>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38B2353-0004-5942-A058-3F3E54520A2F}"/>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4D1EA35-F613-C24A-A995-71E1A04E49BA}"/>
              </a:ext>
            </a:extLst>
          </p:cNvPr>
          <p:cNvGrpSpPr/>
          <p:nvPr/>
        </p:nvGrpSpPr>
        <p:grpSpPr>
          <a:xfrm>
            <a:off x="1520381" y="530972"/>
            <a:ext cx="9147983" cy="548640"/>
            <a:chOff x="1522009" y="431254"/>
            <a:chExt cx="9147983" cy="548640"/>
          </a:xfrm>
        </p:grpSpPr>
        <p:pic>
          <p:nvPicPr>
            <p:cNvPr id="16" name="Picture 15" descr="A close up of a sign&#10;&#10;Description automatically generated">
              <a:extLst>
                <a:ext uri="{FF2B5EF4-FFF2-40B4-BE49-F238E27FC236}">
                  <a16:creationId xmlns:a16="http://schemas.microsoft.com/office/drawing/2014/main" id="{ABA3BC79-52A7-FD41-AAF2-34166A0BB210}"/>
                </a:ext>
              </a:extLst>
            </p:cNvPr>
            <p:cNvPicPr>
              <a:picLocks noChangeAspect="1"/>
            </p:cNvPicPr>
            <p:nvPr/>
          </p:nvPicPr>
          <p:blipFill>
            <a:blip r:embed="rId2"/>
            <a:stretch>
              <a:fillRect/>
            </a:stretch>
          </p:blipFill>
          <p:spPr>
            <a:xfrm>
              <a:off x="1522009" y="431254"/>
              <a:ext cx="1754505" cy="548640"/>
            </a:xfrm>
            <a:prstGeom prst="rect">
              <a:avLst/>
            </a:prstGeom>
          </p:spPr>
        </p:pic>
        <p:pic>
          <p:nvPicPr>
            <p:cNvPr id="17" name="Picture 16" descr="A close up of a sign&#10;&#10;Description automatically generated">
              <a:extLst>
                <a:ext uri="{FF2B5EF4-FFF2-40B4-BE49-F238E27FC236}">
                  <a16:creationId xmlns:a16="http://schemas.microsoft.com/office/drawing/2014/main" id="{173FC72E-0A87-D448-8B23-A76CB211348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40400" y="431254"/>
              <a:ext cx="2672080" cy="548640"/>
            </a:xfrm>
            <a:prstGeom prst="rect">
              <a:avLst/>
            </a:prstGeom>
            <a:noFill/>
          </p:spPr>
        </p:pic>
        <p:pic>
          <p:nvPicPr>
            <p:cNvPr id="18" name="Picture 17" descr="A picture containing drawing&#10;&#10;Description automatically generated">
              <a:extLst>
                <a:ext uri="{FF2B5EF4-FFF2-40B4-BE49-F238E27FC236}">
                  <a16:creationId xmlns:a16="http://schemas.microsoft.com/office/drawing/2014/main" id="{13C62812-E4A0-5E41-85BF-7230254F526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476366" y="431254"/>
              <a:ext cx="1715135" cy="548640"/>
            </a:xfrm>
            <a:prstGeom prst="rect">
              <a:avLst/>
            </a:prstGeom>
          </p:spPr>
        </p:pic>
        <p:pic>
          <p:nvPicPr>
            <p:cNvPr id="19" name="Picture 18">
              <a:extLst>
                <a:ext uri="{FF2B5EF4-FFF2-40B4-BE49-F238E27FC236}">
                  <a16:creationId xmlns:a16="http://schemas.microsoft.com/office/drawing/2014/main" id="{36337C56-2BB6-C54C-94D6-110C7346A00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55387" y="431254"/>
              <a:ext cx="1402080" cy="548640"/>
            </a:xfrm>
            <a:prstGeom prst="rect">
              <a:avLst/>
            </a:prstGeom>
          </p:spPr>
        </p:pic>
        <p:pic>
          <p:nvPicPr>
            <p:cNvPr id="20" name="Picture 19">
              <a:extLst>
                <a:ext uri="{FF2B5EF4-FFF2-40B4-BE49-F238E27FC236}">
                  <a16:creationId xmlns:a16="http://schemas.microsoft.com/office/drawing/2014/main" id="{AE564E65-5313-B94B-BD48-916F9827A3EF}"/>
                </a:ext>
              </a:extLst>
            </p:cNvPr>
            <p:cNvPicPr>
              <a:picLocks noChangeAspect="1"/>
            </p:cNvPicPr>
            <p:nvPr/>
          </p:nvPicPr>
          <p:blipFill>
            <a:blip r:embed="rId6" cstate="hqprint">
              <a:clrChange>
                <a:clrFrom>
                  <a:srgbClr val="FCFEFF"/>
                </a:clrFrom>
                <a:clrTo>
                  <a:srgbClr val="FCFEFF">
                    <a:alpha val="0"/>
                  </a:srgbClr>
                </a:clrTo>
              </a:clrChange>
              <a:extLst>
                <a:ext uri="{28A0092B-C50C-407E-A947-70E740481C1C}">
                  <a14:useLocalDpi xmlns:a14="http://schemas.microsoft.com/office/drawing/2010/main" val="0"/>
                </a:ext>
              </a:extLst>
            </a:blip>
            <a:stretch>
              <a:fillRect/>
            </a:stretch>
          </p:blipFill>
          <p:spPr>
            <a:xfrm>
              <a:off x="10121352" y="431254"/>
              <a:ext cx="548640" cy="548640"/>
            </a:xfrm>
            <a:prstGeom prst="rect">
              <a:avLst/>
            </a:prstGeom>
          </p:spPr>
        </p:pic>
      </p:grpSp>
    </p:spTree>
    <p:extLst>
      <p:ext uri="{BB962C8B-B14F-4D97-AF65-F5344CB8AC3E}">
        <p14:creationId xmlns:p14="http://schemas.microsoft.com/office/powerpoint/2010/main" val="177869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green field&#10;&#10;Description automatically generated">
            <a:extLst>
              <a:ext uri="{FF2B5EF4-FFF2-40B4-BE49-F238E27FC236}">
                <a16:creationId xmlns:a16="http://schemas.microsoft.com/office/drawing/2014/main" id="{B3184946-509F-3244-9D3C-F039CF5901A5}"/>
              </a:ext>
            </a:extLst>
          </p:cNvPr>
          <p:cNvPicPr>
            <a:picLocks noChangeAspect="1"/>
          </p:cNvPicPr>
          <p:nvPr/>
        </p:nvPicPr>
        <p:blipFill rotWithShape="1">
          <a:blip r:embed="rId2">
            <a:alphaModFix amt="50000"/>
          </a:blip>
          <a:srcRect r="7870" b="61132"/>
          <a:stretch/>
        </p:blipFill>
        <p:spPr>
          <a:xfrm>
            <a:off x="-1" y="0"/>
            <a:ext cx="12192001" cy="6858000"/>
          </a:xfrm>
          <a:prstGeom prst="rect">
            <a:avLst/>
          </a:prstGeom>
        </p:spPr>
      </p:pic>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a:xfrm>
            <a:off x="217657" y="1316145"/>
            <a:ext cx="11812417" cy="2067136"/>
          </a:xfrm>
        </p:spPr>
        <p:txBody>
          <a:bodyPr>
            <a:normAutofit/>
          </a:bodyPr>
          <a:lstStyle/>
          <a:p>
            <a:pPr algn="ctr"/>
            <a:r>
              <a:rPr lang="en-US" b="1" dirty="0"/>
              <a:t>Spotlight on Farm Safety, Health, &amp; Wellness Toolkit for Managing Farm Stress and Mental Health</a:t>
            </a:r>
            <a:endParaRPr lang="en-US" sz="4000" i="1"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9D255D86-EA39-6B44-A13B-8EB10A293475}"/>
              </a:ext>
            </a:extLst>
          </p:cNvPr>
          <p:cNvPicPr>
            <a:picLocks noChangeAspect="1"/>
          </p:cNvPicPr>
          <p:nvPr/>
        </p:nvPicPr>
        <p:blipFill>
          <a:blip r:embed="rId3"/>
          <a:stretch>
            <a:fillRect/>
          </a:stretch>
        </p:blipFill>
        <p:spPr>
          <a:xfrm>
            <a:off x="1915175" y="626663"/>
            <a:ext cx="1537789" cy="489455"/>
          </a:xfrm>
          <a:prstGeom prst="rect">
            <a:avLst/>
          </a:prstGeom>
        </p:spPr>
      </p:pic>
      <p:pic>
        <p:nvPicPr>
          <p:cNvPr id="9" name="Picture 8" descr="A close up of a sign&#10;&#10;Description automatically generated">
            <a:extLst>
              <a:ext uri="{FF2B5EF4-FFF2-40B4-BE49-F238E27FC236}">
                <a16:creationId xmlns:a16="http://schemas.microsoft.com/office/drawing/2014/main" id="{48FCF7D5-9592-424A-95EB-E83D219639B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47613" y="633467"/>
            <a:ext cx="2270465" cy="489455"/>
          </a:xfrm>
          <a:prstGeom prst="rect">
            <a:avLst/>
          </a:prstGeom>
          <a:noFill/>
        </p:spPr>
      </p:pic>
      <p:pic>
        <p:nvPicPr>
          <p:cNvPr id="10" name="Picture 9" descr="A picture containing drawing&#10;&#10;Description automatically generated">
            <a:extLst>
              <a:ext uri="{FF2B5EF4-FFF2-40B4-BE49-F238E27FC236}">
                <a16:creationId xmlns:a16="http://schemas.microsoft.com/office/drawing/2014/main" id="{33CF1660-6E38-FB41-A016-C32AFCA8F28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39232" y="690537"/>
            <a:ext cx="1537789" cy="489455"/>
          </a:xfrm>
          <a:prstGeom prst="rect">
            <a:avLst/>
          </a:prstGeom>
        </p:spPr>
      </p:pic>
      <p:pic>
        <p:nvPicPr>
          <p:cNvPr id="11" name="Picture 10">
            <a:extLst>
              <a:ext uri="{FF2B5EF4-FFF2-40B4-BE49-F238E27FC236}">
                <a16:creationId xmlns:a16="http://schemas.microsoft.com/office/drawing/2014/main" id="{553F5668-7793-5B43-804E-9C5F2C4F3E7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334910" y="667156"/>
            <a:ext cx="1248364" cy="489455"/>
          </a:xfrm>
          <a:prstGeom prst="rect">
            <a:avLst/>
          </a:prstGeom>
        </p:spPr>
      </p:pic>
      <p:pic>
        <p:nvPicPr>
          <p:cNvPr id="14" name="Picture 13">
            <a:extLst>
              <a:ext uri="{FF2B5EF4-FFF2-40B4-BE49-F238E27FC236}">
                <a16:creationId xmlns:a16="http://schemas.microsoft.com/office/drawing/2014/main" id="{5B170B3E-4428-814B-86EB-882F17DA08EF}"/>
              </a:ext>
            </a:extLst>
          </p:cNvPr>
          <p:cNvPicPr>
            <a:picLocks noChangeAspect="1"/>
          </p:cNvPicPr>
          <p:nvPr/>
        </p:nvPicPr>
        <p:blipFill>
          <a:blip r:embed="rId7" cstate="hqprint">
            <a:clrChange>
              <a:clrFrom>
                <a:srgbClr val="FCFEFF"/>
              </a:clrFrom>
              <a:clrTo>
                <a:srgbClr val="FCFEFF">
                  <a:alpha val="0"/>
                </a:srgbClr>
              </a:clrTo>
            </a:clrChange>
            <a:extLst>
              <a:ext uri="{28A0092B-C50C-407E-A947-70E740481C1C}">
                <a14:useLocalDpi xmlns:a14="http://schemas.microsoft.com/office/drawing/2010/main" val="0"/>
              </a:ext>
            </a:extLst>
          </a:blip>
          <a:stretch>
            <a:fillRect/>
          </a:stretch>
        </p:blipFill>
        <p:spPr>
          <a:xfrm>
            <a:off x="9877923" y="593278"/>
            <a:ext cx="631859" cy="569834"/>
          </a:xfrm>
          <a:prstGeom prst="rect">
            <a:avLst/>
          </a:prstGeom>
        </p:spPr>
      </p:pic>
      <p:sp>
        <p:nvSpPr>
          <p:cNvPr id="19" name="TextBox 18">
            <a:extLst>
              <a:ext uri="{FF2B5EF4-FFF2-40B4-BE49-F238E27FC236}">
                <a16:creationId xmlns:a16="http://schemas.microsoft.com/office/drawing/2014/main" id="{78229D70-9380-BC44-8E3A-41041B939002}"/>
              </a:ext>
            </a:extLst>
          </p:cNvPr>
          <p:cNvSpPr txBox="1"/>
          <p:nvPr/>
        </p:nvSpPr>
        <p:spPr>
          <a:xfrm>
            <a:off x="1511331" y="2973780"/>
            <a:ext cx="9013493" cy="2031325"/>
          </a:xfrm>
          <a:prstGeom prst="rect">
            <a:avLst/>
          </a:prstGeom>
          <a:noFill/>
        </p:spPr>
        <p:txBody>
          <a:bodyPr wrap="none" rtlCol="0">
            <a:spAutoFit/>
          </a:bodyPr>
          <a:lstStyle/>
          <a:p>
            <a:endParaRPr lang="en-US" dirty="0"/>
          </a:p>
          <a:p>
            <a:r>
              <a:rPr lang="en-US" dirty="0"/>
              <a:t>Presented by:</a:t>
            </a:r>
            <a:endParaRPr lang="en-US" b="1" dirty="0"/>
          </a:p>
          <a:p>
            <a:r>
              <a:rPr lang="en-US" b="1" dirty="0"/>
              <a:t>Garland Mason, </a:t>
            </a:r>
            <a:r>
              <a:rPr lang="en-US" dirty="0"/>
              <a:t>Program Coordinator </a:t>
            </a:r>
            <a:r>
              <a:rPr lang="en-US" dirty="0" err="1"/>
              <a:t>AgrAbility</a:t>
            </a:r>
            <a:r>
              <a:rPr lang="en-US" dirty="0"/>
              <a:t> Virginia*</a:t>
            </a:r>
          </a:p>
          <a:p>
            <a:r>
              <a:rPr lang="en-US" b="1" dirty="0"/>
              <a:t>Nicole </a:t>
            </a:r>
            <a:r>
              <a:rPr lang="en-US" b="1" dirty="0" err="1"/>
              <a:t>Nunoo</a:t>
            </a:r>
            <a:r>
              <a:rPr lang="en-US" b="1" dirty="0"/>
              <a:t>, </a:t>
            </a:r>
            <a:r>
              <a:rPr lang="en-US" dirty="0"/>
              <a:t>Graduate Research Assistant*</a:t>
            </a:r>
          </a:p>
          <a:p>
            <a:r>
              <a:rPr lang="en-US" b="1" dirty="0"/>
              <a:t>Kim </a:t>
            </a:r>
            <a:r>
              <a:rPr lang="en-US" b="1" dirty="0" err="1"/>
              <a:t>Niewolny</a:t>
            </a:r>
            <a:r>
              <a:rPr lang="en-US" b="1" dirty="0"/>
              <a:t>, </a:t>
            </a:r>
            <a:r>
              <a:rPr lang="en-US" dirty="0"/>
              <a:t>Director </a:t>
            </a:r>
            <a:r>
              <a:rPr lang="en-US" dirty="0" err="1"/>
              <a:t>AgrAbility</a:t>
            </a:r>
            <a:r>
              <a:rPr lang="en-US" dirty="0"/>
              <a:t> Virginia &amp; Virginia Beginning Farmer and Rancher Coalition*</a:t>
            </a:r>
          </a:p>
          <a:p>
            <a:r>
              <a:rPr lang="en-US" dirty="0"/>
              <a:t>*Department of Agricultural, Leadership, and Community Education, Virginia Tech</a:t>
            </a:r>
          </a:p>
          <a:p>
            <a:endParaRPr lang="en-US" dirty="0"/>
          </a:p>
        </p:txBody>
      </p:sp>
    </p:spTree>
    <p:extLst>
      <p:ext uri="{BB962C8B-B14F-4D97-AF65-F5344CB8AC3E}">
        <p14:creationId xmlns:p14="http://schemas.microsoft.com/office/powerpoint/2010/main" val="527694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a:xfrm>
            <a:off x="539621" y="278021"/>
            <a:ext cx="10515600" cy="932784"/>
          </a:xfrm>
        </p:spPr>
        <p:txBody>
          <a:bodyPr>
            <a:normAutofit/>
          </a:bodyPr>
          <a:lstStyle/>
          <a:p>
            <a:pPr algn="ctr"/>
            <a:r>
              <a:rPr lang="en-US" sz="4000" dirty="0"/>
              <a:t>Farm Safety, Health, &amp; Wellness Initiative</a:t>
            </a:r>
          </a:p>
        </p:txBody>
      </p:sp>
      <p:sp>
        <p:nvSpPr>
          <p:cNvPr id="3" name="Content Placeholder 2">
            <a:extLst>
              <a:ext uri="{FF2B5EF4-FFF2-40B4-BE49-F238E27FC236}">
                <a16:creationId xmlns:a16="http://schemas.microsoft.com/office/drawing/2014/main" id="{542A53F7-78DA-FB49-8E07-C3F7DE1E14B5}"/>
              </a:ext>
            </a:extLst>
          </p:cNvPr>
          <p:cNvSpPr>
            <a:spLocks noGrp="1"/>
          </p:cNvSpPr>
          <p:nvPr>
            <p:ph idx="1"/>
          </p:nvPr>
        </p:nvSpPr>
        <p:spPr>
          <a:xfrm>
            <a:off x="631996" y="1130492"/>
            <a:ext cx="11160967" cy="4351338"/>
          </a:xfrm>
        </p:spPr>
        <p:txBody>
          <a:bodyPr>
            <a:normAutofit/>
          </a:bodyPr>
          <a:lstStyle/>
          <a:p>
            <a:r>
              <a:rPr lang="en-US" sz="2400" dirty="0"/>
              <a:t>Partnership between:</a:t>
            </a:r>
          </a:p>
          <a:p>
            <a:pPr lvl="1"/>
            <a:r>
              <a:rPr lang="en-US" sz="1800" dirty="0"/>
              <a:t>VA Beginning Farmer &amp; Rancher Coalition Program</a:t>
            </a:r>
          </a:p>
          <a:p>
            <a:pPr lvl="1"/>
            <a:r>
              <a:rPr lang="en-US" sz="1800" dirty="0"/>
              <a:t>AgrAbility Virginia</a:t>
            </a:r>
          </a:p>
          <a:p>
            <a:pPr lvl="1"/>
            <a:r>
              <a:rPr lang="en-US" sz="1800" dirty="0"/>
              <a:t>VSU Small Farm Outreach Program </a:t>
            </a:r>
          </a:p>
          <a:p>
            <a:pPr lvl="1"/>
            <a:r>
              <a:rPr lang="en-US" sz="1800" dirty="0"/>
              <a:t>VCE Human Development Program Team</a:t>
            </a:r>
          </a:p>
          <a:p>
            <a:pPr lvl="1"/>
            <a:r>
              <a:rPr lang="en-US" sz="1800" dirty="0"/>
              <a:t>VCE Dairy Agent Expertise  </a:t>
            </a:r>
          </a:p>
          <a:p>
            <a:pPr lvl="1"/>
            <a:r>
              <a:rPr lang="en-US" sz="1800" dirty="0"/>
              <a:t>With partners </a:t>
            </a:r>
            <a:r>
              <a:rPr lang="en-US" sz="1600" dirty="0"/>
              <a:t>(VDACS, Farm Bureau, Farmer Veteran Coalition, Mary Baldwin University, &amp; University of Kentucky)</a:t>
            </a:r>
          </a:p>
          <a:p>
            <a:r>
              <a:rPr lang="en-US" sz="2400" dirty="0"/>
              <a:t>Funding provided by:</a:t>
            </a:r>
          </a:p>
          <a:p>
            <a:pPr lvl="1"/>
            <a:r>
              <a:rPr lang="en-US" sz="1800" dirty="0"/>
              <a:t>“Reducing Human &amp; Financial Risk for Beginning, Military Veteran, &amp; Historically Underserved Farmers through Farm Stress, Wellness, &amp; Safety Education,” Southern Extension Risk Management Education</a:t>
            </a:r>
          </a:p>
          <a:p>
            <a:r>
              <a:rPr lang="en-US" sz="2400" dirty="0"/>
              <a:t>Focus on Farm Stress and Mental Health </a:t>
            </a:r>
          </a:p>
          <a:p>
            <a:pPr lvl="1"/>
            <a:endParaRPr lang="en-US" sz="2000" dirty="0"/>
          </a:p>
          <a:p>
            <a:pPr marL="0" indent="0">
              <a:buNone/>
            </a:pP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1B0F551-B723-0C4B-8B10-4986F239F337}"/>
              </a:ext>
            </a:extLst>
          </p:cNvPr>
          <p:cNvGrpSpPr/>
          <p:nvPr/>
        </p:nvGrpSpPr>
        <p:grpSpPr>
          <a:xfrm>
            <a:off x="2093358" y="5978410"/>
            <a:ext cx="8594607" cy="586714"/>
            <a:chOff x="2273441" y="5852268"/>
            <a:chExt cx="8688170" cy="657658"/>
          </a:xfrm>
        </p:grpSpPr>
        <p:pic>
          <p:nvPicPr>
            <p:cNvPr id="8" name="Picture 7" descr="A close up of a sign&#10;&#10;Description automatically generated">
              <a:extLst>
                <a:ext uri="{FF2B5EF4-FFF2-40B4-BE49-F238E27FC236}">
                  <a16:creationId xmlns:a16="http://schemas.microsoft.com/office/drawing/2014/main" id="{9D255D86-EA39-6B44-A13B-8EB10A293475}"/>
                </a:ext>
              </a:extLst>
            </p:cNvPr>
            <p:cNvPicPr>
              <a:picLocks noChangeAspect="1"/>
            </p:cNvPicPr>
            <p:nvPr/>
          </p:nvPicPr>
          <p:blipFill>
            <a:blip r:embed="rId2"/>
            <a:stretch>
              <a:fillRect/>
            </a:stretch>
          </p:blipFill>
          <p:spPr>
            <a:xfrm>
              <a:off x="2273441" y="5889690"/>
              <a:ext cx="1554530" cy="548639"/>
            </a:xfrm>
            <a:prstGeom prst="rect">
              <a:avLst/>
            </a:prstGeom>
          </p:spPr>
        </p:pic>
        <p:pic>
          <p:nvPicPr>
            <p:cNvPr id="9" name="Picture 8" descr="A close up of a sign&#10;&#10;Description automatically generated">
              <a:extLst>
                <a:ext uri="{FF2B5EF4-FFF2-40B4-BE49-F238E27FC236}">
                  <a16:creationId xmlns:a16="http://schemas.microsoft.com/office/drawing/2014/main" id="{48FCF7D5-9592-424A-95EB-E83D219639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5827" y="5897317"/>
              <a:ext cx="2295182" cy="548639"/>
            </a:xfrm>
            <a:prstGeom prst="rect">
              <a:avLst/>
            </a:prstGeom>
            <a:noFill/>
          </p:spPr>
        </p:pic>
        <p:pic>
          <p:nvPicPr>
            <p:cNvPr id="10" name="Picture 9" descr="A picture containing drawing&#10;&#10;Description automatically generated">
              <a:extLst>
                <a:ext uri="{FF2B5EF4-FFF2-40B4-BE49-F238E27FC236}">
                  <a16:creationId xmlns:a16="http://schemas.microsoft.com/office/drawing/2014/main" id="{33CF1660-6E38-FB41-A016-C32AFCA8F28D}"/>
                </a:ext>
              </a:extLst>
            </p:cNvPr>
            <p:cNvPicPr>
              <a:picLocks noChangeAspect="1"/>
            </p:cNvPicPr>
            <p:nvPr/>
          </p:nvPicPr>
          <p:blipFill>
            <a:blip r:embed="rId4"/>
            <a:stretch>
              <a:fillRect/>
            </a:stretch>
          </p:blipFill>
          <p:spPr>
            <a:xfrm>
              <a:off x="6745659" y="5961287"/>
              <a:ext cx="1554530" cy="548639"/>
            </a:xfrm>
            <a:prstGeom prst="rect">
              <a:avLst/>
            </a:prstGeom>
          </p:spPr>
        </p:pic>
        <p:pic>
          <p:nvPicPr>
            <p:cNvPr id="11" name="Picture 10">
              <a:extLst>
                <a:ext uri="{FF2B5EF4-FFF2-40B4-BE49-F238E27FC236}">
                  <a16:creationId xmlns:a16="http://schemas.microsoft.com/office/drawing/2014/main" id="{553F5668-7793-5B43-804E-9C5F2C4F3E7E}"/>
                </a:ext>
              </a:extLst>
            </p:cNvPr>
            <p:cNvPicPr>
              <a:picLocks noChangeAspect="1"/>
            </p:cNvPicPr>
            <p:nvPr/>
          </p:nvPicPr>
          <p:blipFill>
            <a:blip r:embed="rId5"/>
            <a:stretch>
              <a:fillRect/>
            </a:stretch>
          </p:blipFill>
          <p:spPr>
            <a:xfrm>
              <a:off x="8763063" y="5935079"/>
              <a:ext cx="1261954" cy="548639"/>
            </a:xfrm>
            <a:prstGeom prst="rect">
              <a:avLst/>
            </a:prstGeom>
          </p:spPr>
        </p:pic>
        <p:pic>
          <p:nvPicPr>
            <p:cNvPr id="14" name="Picture 13">
              <a:extLst>
                <a:ext uri="{FF2B5EF4-FFF2-40B4-BE49-F238E27FC236}">
                  <a16:creationId xmlns:a16="http://schemas.microsoft.com/office/drawing/2014/main" id="{5B170B3E-4428-814B-86EB-882F17DA08E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322873" y="5852268"/>
              <a:ext cx="638738" cy="638737"/>
            </a:xfrm>
            <a:prstGeom prst="rect">
              <a:avLst/>
            </a:prstGeom>
          </p:spPr>
        </p:pic>
      </p:grpSp>
      <p:sp>
        <p:nvSpPr>
          <p:cNvPr id="17" name="TextBox 16">
            <a:extLst>
              <a:ext uri="{FF2B5EF4-FFF2-40B4-BE49-F238E27FC236}">
                <a16:creationId xmlns:a16="http://schemas.microsoft.com/office/drawing/2014/main" id="{76328FAF-A4A8-5848-A67C-6E5EE7BE5E11}"/>
              </a:ext>
            </a:extLst>
          </p:cNvPr>
          <p:cNvSpPr txBox="1"/>
          <p:nvPr/>
        </p:nvSpPr>
        <p:spPr>
          <a:xfrm>
            <a:off x="631996" y="5101582"/>
            <a:ext cx="11068591" cy="615553"/>
          </a:xfrm>
          <a:prstGeom prst="rect">
            <a:avLst/>
          </a:prstGeom>
          <a:solidFill>
            <a:schemeClr val="bg2">
              <a:lumMod val="90000"/>
            </a:schemeClr>
          </a:solidFill>
        </p:spPr>
        <p:txBody>
          <a:bodyPr wrap="square" rtlCol="0">
            <a:spAutoFit/>
          </a:bodyPr>
          <a:lstStyle/>
          <a:p>
            <a:r>
              <a:rPr lang="en-US" sz="1700" dirty="0"/>
              <a:t>“This is important because there are a lot of farmers and people who interact with them, and this is a challenging subject—it’s not one people want to talk about” -Jeremy Daubert, VCE agent in Rockingham County and AgrAbility Virginia </a:t>
            </a:r>
          </a:p>
        </p:txBody>
      </p:sp>
    </p:spTree>
    <p:extLst>
      <p:ext uri="{BB962C8B-B14F-4D97-AF65-F5344CB8AC3E}">
        <p14:creationId xmlns:p14="http://schemas.microsoft.com/office/powerpoint/2010/main" val="2331105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5DFDE3E-B67A-0742-BD26-8855BDB9A931}"/>
              </a:ext>
            </a:extLst>
          </p:cNvPr>
          <p:cNvGrpSpPr/>
          <p:nvPr/>
        </p:nvGrpSpPr>
        <p:grpSpPr>
          <a:xfrm>
            <a:off x="1522009" y="6049209"/>
            <a:ext cx="9147983" cy="548640"/>
            <a:chOff x="1928271" y="6049209"/>
            <a:chExt cx="9147983" cy="548640"/>
          </a:xfrm>
        </p:grpSpPr>
        <p:pic>
          <p:nvPicPr>
            <p:cNvPr id="22" name="Picture 21" descr="A close up of a sign&#10;&#10;Description automatically generated">
              <a:extLst>
                <a:ext uri="{FF2B5EF4-FFF2-40B4-BE49-F238E27FC236}">
                  <a16:creationId xmlns:a16="http://schemas.microsoft.com/office/drawing/2014/main" id="{F73DEF67-E43A-264C-A945-74D78365C7B0}"/>
                </a:ext>
              </a:extLst>
            </p:cNvPr>
            <p:cNvPicPr>
              <a:picLocks noChangeAspect="1"/>
            </p:cNvPicPr>
            <p:nvPr/>
          </p:nvPicPr>
          <p:blipFill>
            <a:blip r:embed="rId2"/>
            <a:stretch>
              <a:fillRect/>
            </a:stretch>
          </p:blipFill>
          <p:spPr>
            <a:xfrm>
              <a:off x="1928271" y="6049209"/>
              <a:ext cx="1754505" cy="548640"/>
            </a:xfrm>
            <a:prstGeom prst="rect">
              <a:avLst/>
            </a:prstGeom>
          </p:spPr>
        </p:pic>
        <p:pic>
          <p:nvPicPr>
            <p:cNvPr id="23" name="Picture 22" descr="A close up of a sign&#10;&#10;Description automatically generated">
              <a:extLst>
                <a:ext uri="{FF2B5EF4-FFF2-40B4-BE49-F238E27FC236}">
                  <a16:creationId xmlns:a16="http://schemas.microsoft.com/office/drawing/2014/main" id="{75EF4123-39C8-9644-BA93-962CC29A99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6662" y="6049209"/>
              <a:ext cx="2672080" cy="548640"/>
            </a:xfrm>
            <a:prstGeom prst="rect">
              <a:avLst/>
            </a:prstGeom>
            <a:noFill/>
          </p:spPr>
        </p:pic>
        <p:pic>
          <p:nvPicPr>
            <p:cNvPr id="24" name="Picture 23" descr="A picture containing drawing&#10;&#10;Description automatically generated">
              <a:extLst>
                <a:ext uri="{FF2B5EF4-FFF2-40B4-BE49-F238E27FC236}">
                  <a16:creationId xmlns:a16="http://schemas.microsoft.com/office/drawing/2014/main" id="{7166294C-14EF-3C40-8A2D-41E0247BA35F}"/>
                </a:ext>
              </a:extLst>
            </p:cNvPr>
            <p:cNvPicPr>
              <a:picLocks noChangeAspect="1"/>
            </p:cNvPicPr>
            <p:nvPr/>
          </p:nvPicPr>
          <p:blipFill>
            <a:blip r:embed="rId4"/>
            <a:stretch>
              <a:fillRect/>
            </a:stretch>
          </p:blipFill>
          <p:spPr>
            <a:xfrm>
              <a:off x="6882628" y="6049209"/>
              <a:ext cx="1715135" cy="548640"/>
            </a:xfrm>
            <a:prstGeom prst="rect">
              <a:avLst/>
            </a:prstGeom>
          </p:spPr>
        </p:pic>
        <p:pic>
          <p:nvPicPr>
            <p:cNvPr id="25" name="Picture 24">
              <a:extLst>
                <a:ext uri="{FF2B5EF4-FFF2-40B4-BE49-F238E27FC236}">
                  <a16:creationId xmlns:a16="http://schemas.microsoft.com/office/drawing/2014/main" id="{FB08129A-2F6C-4047-81FE-DA7E5C613B75}"/>
                </a:ext>
              </a:extLst>
            </p:cNvPr>
            <p:cNvPicPr>
              <a:picLocks noChangeAspect="1"/>
            </p:cNvPicPr>
            <p:nvPr/>
          </p:nvPicPr>
          <p:blipFill>
            <a:blip r:embed="rId5"/>
            <a:stretch>
              <a:fillRect/>
            </a:stretch>
          </p:blipFill>
          <p:spPr>
            <a:xfrm>
              <a:off x="8861649" y="6049209"/>
              <a:ext cx="1402080" cy="548640"/>
            </a:xfrm>
            <a:prstGeom prst="rect">
              <a:avLst/>
            </a:prstGeom>
          </p:spPr>
        </p:pic>
        <p:pic>
          <p:nvPicPr>
            <p:cNvPr id="26" name="Picture 25">
              <a:extLst>
                <a:ext uri="{FF2B5EF4-FFF2-40B4-BE49-F238E27FC236}">
                  <a16:creationId xmlns:a16="http://schemas.microsoft.com/office/drawing/2014/main" id="{56E39FB5-2C28-124E-8F89-8ECB0B206E2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27614" y="6049209"/>
              <a:ext cx="548640" cy="548640"/>
            </a:xfrm>
            <a:prstGeom prst="rect">
              <a:avLst/>
            </a:prstGeom>
          </p:spPr>
        </p:pic>
      </p:grpSp>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p:txBody>
          <a:bodyPr/>
          <a:lstStyle/>
          <a:p>
            <a:pPr algn="ctr"/>
            <a:r>
              <a:rPr lang="en-US" dirty="0"/>
              <a:t>Farm Safety, Health, and Wellness Initiative</a:t>
            </a:r>
          </a:p>
        </p:txBody>
      </p:sp>
      <p:sp>
        <p:nvSpPr>
          <p:cNvPr id="3" name="Content Placeholder 2">
            <a:extLst>
              <a:ext uri="{FF2B5EF4-FFF2-40B4-BE49-F238E27FC236}">
                <a16:creationId xmlns:a16="http://schemas.microsoft.com/office/drawing/2014/main" id="{542A53F7-78DA-FB49-8E07-C3F7DE1E14B5}"/>
              </a:ext>
            </a:extLst>
          </p:cNvPr>
          <p:cNvSpPr>
            <a:spLocks noGrp="1"/>
          </p:cNvSpPr>
          <p:nvPr>
            <p:ph idx="1"/>
          </p:nvPr>
        </p:nvSpPr>
        <p:spPr>
          <a:xfrm>
            <a:off x="838200" y="1776197"/>
            <a:ext cx="10515600" cy="3403227"/>
          </a:xfrm>
        </p:spPr>
        <p:txBody>
          <a:bodyPr>
            <a:normAutofit/>
          </a:bodyPr>
          <a:lstStyle/>
          <a:p>
            <a:pPr marL="0" indent="0">
              <a:buNone/>
            </a:pPr>
            <a:r>
              <a:rPr lang="en-US" sz="2400" dirty="0"/>
              <a:t>Aims &amp; Activities:</a:t>
            </a:r>
          </a:p>
          <a:p>
            <a:pPr marL="914400" lvl="1" indent="-457200">
              <a:lnSpc>
                <a:spcPct val="100000"/>
              </a:lnSpc>
              <a:spcBef>
                <a:spcPts val="600"/>
              </a:spcBef>
              <a:spcAft>
                <a:spcPts val="600"/>
              </a:spcAft>
              <a:buFont typeface="+mj-lt"/>
              <a:buAutoNum type="arabicPeriod"/>
            </a:pPr>
            <a:r>
              <a:rPr lang="en-US" sz="1900" dirty="0"/>
              <a:t>Develop educational resources (as toolkit) on the related topics of farm-life stress, managing farm financials, and on-farm safety. </a:t>
            </a:r>
          </a:p>
          <a:p>
            <a:pPr marL="914400" lvl="1" indent="-457200">
              <a:lnSpc>
                <a:spcPct val="100000"/>
              </a:lnSpc>
              <a:spcBef>
                <a:spcPts val="600"/>
              </a:spcBef>
              <a:spcAft>
                <a:spcPts val="600"/>
              </a:spcAft>
              <a:buFont typeface="+mj-lt"/>
              <a:buAutoNum type="arabicPeriod"/>
            </a:pPr>
            <a:r>
              <a:rPr lang="en-US" sz="1900" dirty="0"/>
              <a:t>Develop culturally appropriate and site-specific case studies and decision-making tools of farmers and farmer educators experiencing and addressing farm-related stress </a:t>
            </a:r>
          </a:p>
          <a:p>
            <a:pPr marL="914400" lvl="1" indent="-457200">
              <a:lnSpc>
                <a:spcPct val="100000"/>
              </a:lnSpc>
              <a:spcBef>
                <a:spcPts val="600"/>
              </a:spcBef>
              <a:spcAft>
                <a:spcPts val="600"/>
              </a:spcAft>
              <a:buFont typeface="+mj-lt"/>
              <a:buAutoNum type="arabicPeriod"/>
            </a:pPr>
            <a:r>
              <a:rPr lang="en-US" sz="1900" dirty="0"/>
              <a:t>Design and deliver Farm Dinner Theaters in two communities.</a:t>
            </a:r>
          </a:p>
          <a:p>
            <a:pPr marL="914400" lvl="1" indent="-457200">
              <a:lnSpc>
                <a:spcPct val="100000"/>
              </a:lnSpc>
              <a:spcBef>
                <a:spcPts val="600"/>
              </a:spcBef>
              <a:spcAft>
                <a:spcPts val="600"/>
              </a:spcAft>
              <a:buFont typeface="+mj-lt"/>
              <a:buAutoNum type="arabicPeriod"/>
            </a:pPr>
            <a:r>
              <a:rPr lang="en-US" sz="1900" dirty="0"/>
              <a:t>Implement webinar series on farm stress and on-farm safety issues for farmers and educators.</a:t>
            </a:r>
          </a:p>
          <a:p>
            <a:pPr marL="914400" lvl="1" indent="-457200">
              <a:lnSpc>
                <a:spcPct val="100000"/>
              </a:lnSpc>
              <a:spcBef>
                <a:spcPts val="600"/>
              </a:spcBef>
              <a:spcAft>
                <a:spcPts val="600"/>
              </a:spcAft>
              <a:buFont typeface="+mj-lt"/>
              <a:buAutoNum type="arabicPeriod"/>
            </a:pPr>
            <a:r>
              <a:rPr lang="en-US" sz="1900" dirty="0"/>
              <a:t>Offer in-services for educators on the issues and use of toolkit. </a:t>
            </a:r>
          </a:p>
          <a:p>
            <a:pPr lvl="1"/>
            <a:endParaRPr lang="en-US" sz="16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678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46A02E7-9FB8-9F4A-AE75-6C5340B2C563}"/>
              </a:ext>
            </a:extLst>
          </p:cNvPr>
          <p:cNvGrpSpPr/>
          <p:nvPr/>
        </p:nvGrpSpPr>
        <p:grpSpPr>
          <a:xfrm>
            <a:off x="1522009" y="5995319"/>
            <a:ext cx="9147983" cy="602530"/>
            <a:chOff x="1928271" y="5995319"/>
            <a:chExt cx="9147983" cy="602530"/>
          </a:xfrm>
        </p:grpSpPr>
        <p:pic>
          <p:nvPicPr>
            <p:cNvPr id="14" name="Picture 13" descr="A close up of a sign&#10;&#10;Description automatically generated">
              <a:extLst>
                <a:ext uri="{FF2B5EF4-FFF2-40B4-BE49-F238E27FC236}">
                  <a16:creationId xmlns:a16="http://schemas.microsoft.com/office/drawing/2014/main" id="{1509B745-C7DD-644C-B4AB-0D07942FB527}"/>
                </a:ext>
              </a:extLst>
            </p:cNvPr>
            <p:cNvPicPr>
              <a:picLocks noChangeAspect="1"/>
            </p:cNvPicPr>
            <p:nvPr/>
          </p:nvPicPr>
          <p:blipFill>
            <a:blip r:embed="rId2"/>
            <a:stretch>
              <a:fillRect/>
            </a:stretch>
          </p:blipFill>
          <p:spPr>
            <a:xfrm>
              <a:off x="1928271" y="6049209"/>
              <a:ext cx="1754505" cy="548640"/>
            </a:xfrm>
            <a:prstGeom prst="rect">
              <a:avLst/>
            </a:prstGeom>
          </p:spPr>
        </p:pic>
        <p:pic>
          <p:nvPicPr>
            <p:cNvPr id="15" name="Picture 14" descr="A close up of a sign&#10;&#10;Description automatically generated">
              <a:extLst>
                <a:ext uri="{FF2B5EF4-FFF2-40B4-BE49-F238E27FC236}">
                  <a16:creationId xmlns:a16="http://schemas.microsoft.com/office/drawing/2014/main" id="{EFDB2799-32A7-A043-BCDE-0A24DC3E36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6662" y="5995319"/>
              <a:ext cx="2252158" cy="548640"/>
            </a:xfrm>
            <a:prstGeom prst="rect">
              <a:avLst/>
            </a:prstGeom>
            <a:noFill/>
          </p:spPr>
        </p:pic>
        <p:pic>
          <p:nvPicPr>
            <p:cNvPr id="16" name="Picture 15" descr="A picture containing drawing&#10;&#10;Description automatically generated">
              <a:extLst>
                <a:ext uri="{FF2B5EF4-FFF2-40B4-BE49-F238E27FC236}">
                  <a16:creationId xmlns:a16="http://schemas.microsoft.com/office/drawing/2014/main" id="{30527D66-D515-F94E-8E82-7DD719DCD12A}"/>
                </a:ext>
              </a:extLst>
            </p:cNvPr>
            <p:cNvPicPr>
              <a:picLocks noChangeAspect="1"/>
            </p:cNvPicPr>
            <p:nvPr/>
          </p:nvPicPr>
          <p:blipFill>
            <a:blip r:embed="rId4"/>
            <a:stretch>
              <a:fillRect/>
            </a:stretch>
          </p:blipFill>
          <p:spPr>
            <a:xfrm>
              <a:off x="6805706" y="6049209"/>
              <a:ext cx="1715135" cy="548640"/>
            </a:xfrm>
            <a:prstGeom prst="rect">
              <a:avLst/>
            </a:prstGeom>
          </p:spPr>
        </p:pic>
        <p:pic>
          <p:nvPicPr>
            <p:cNvPr id="17" name="Picture 16">
              <a:extLst>
                <a:ext uri="{FF2B5EF4-FFF2-40B4-BE49-F238E27FC236}">
                  <a16:creationId xmlns:a16="http://schemas.microsoft.com/office/drawing/2014/main" id="{365F384B-A219-B94A-BA58-FE33D9171AFE}"/>
                </a:ext>
              </a:extLst>
            </p:cNvPr>
            <p:cNvPicPr>
              <a:picLocks noChangeAspect="1"/>
            </p:cNvPicPr>
            <p:nvPr/>
          </p:nvPicPr>
          <p:blipFill>
            <a:blip r:embed="rId5"/>
            <a:stretch>
              <a:fillRect/>
            </a:stretch>
          </p:blipFill>
          <p:spPr>
            <a:xfrm>
              <a:off x="8749682" y="6049209"/>
              <a:ext cx="1402080" cy="548640"/>
            </a:xfrm>
            <a:prstGeom prst="rect">
              <a:avLst/>
            </a:prstGeom>
          </p:spPr>
        </p:pic>
        <p:pic>
          <p:nvPicPr>
            <p:cNvPr id="18" name="Picture 17">
              <a:extLst>
                <a:ext uri="{FF2B5EF4-FFF2-40B4-BE49-F238E27FC236}">
                  <a16:creationId xmlns:a16="http://schemas.microsoft.com/office/drawing/2014/main" id="{9C71577F-FF0B-664B-BE2D-AE690A00AD2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27614" y="6049209"/>
              <a:ext cx="548640" cy="548640"/>
            </a:xfrm>
            <a:prstGeom prst="rect">
              <a:avLst/>
            </a:prstGeom>
          </p:spPr>
        </p:pic>
      </p:grpSp>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p:txBody>
          <a:bodyPr/>
          <a:lstStyle/>
          <a:p>
            <a:pPr algn="ctr"/>
            <a:r>
              <a:rPr lang="en-US" dirty="0"/>
              <a:t>Farm Safety, Health, and Wellness Resources</a:t>
            </a:r>
          </a:p>
        </p:txBody>
      </p:sp>
      <p:sp>
        <p:nvSpPr>
          <p:cNvPr id="3" name="Content Placeholder 2">
            <a:extLst>
              <a:ext uri="{FF2B5EF4-FFF2-40B4-BE49-F238E27FC236}">
                <a16:creationId xmlns:a16="http://schemas.microsoft.com/office/drawing/2014/main" id="{542A53F7-78DA-FB49-8E07-C3F7DE1E14B5}"/>
              </a:ext>
            </a:extLst>
          </p:cNvPr>
          <p:cNvSpPr>
            <a:spLocks noGrp="1"/>
          </p:cNvSpPr>
          <p:nvPr>
            <p:ph idx="1"/>
          </p:nvPr>
        </p:nvSpPr>
        <p:spPr/>
        <p:txBody>
          <a:bodyPr>
            <a:normAutofit/>
          </a:bodyPr>
          <a:lstStyle/>
          <a:p>
            <a:r>
              <a:rPr lang="en-US" sz="2400" dirty="0"/>
              <a:t>Best Practices to Managing Farm Financial Health and Wellbeing</a:t>
            </a:r>
            <a:endParaRPr lang="en-US" sz="2000" dirty="0"/>
          </a:p>
          <a:p>
            <a:pPr marL="457200" lvl="1" indent="0">
              <a:buNone/>
            </a:pPr>
            <a:r>
              <a:rPr lang="en-US" sz="2000" dirty="0">
                <a:hlinkClick r:id="rId7"/>
              </a:rPr>
              <a:t>https://</a:t>
            </a:r>
            <a:r>
              <a:rPr lang="en-US" sz="2000" dirty="0" err="1">
                <a:hlinkClick r:id="rId7"/>
              </a:rPr>
              <a:t>www.pubs.ext.vt.edu</a:t>
            </a:r>
            <a:r>
              <a:rPr lang="en-US" sz="2000" dirty="0">
                <a:hlinkClick r:id="rId7"/>
              </a:rPr>
              <a:t>/content/dam/</a:t>
            </a:r>
            <a:r>
              <a:rPr lang="en-US" sz="2000" dirty="0" err="1">
                <a:hlinkClick r:id="rId7"/>
              </a:rPr>
              <a:t>pubs_ext_vt_edu</a:t>
            </a:r>
            <a:r>
              <a:rPr lang="en-US" sz="2000" dirty="0">
                <a:hlinkClick r:id="rId7"/>
              </a:rPr>
              <a:t>/ALCE/alce-222/ALCE-222.pdf</a:t>
            </a:r>
            <a:endParaRPr lang="en-US" sz="2000" dirty="0"/>
          </a:p>
          <a:p>
            <a:r>
              <a:rPr lang="en-US" sz="2400" dirty="0"/>
              <a:t>Managing Farm Financial Stress for a Healthy Farm and a Healthy Farm Family</a:t>
            </a:r>
          </a:p>
          <a:p>
            <a:pPr marL="457200" lvl="1" indent="0">
              <a:buNone/>
            </a:pPr>
            <a:r>
              <a:rPr lang="en-US" sz="2000" dirty="0">
                <a:hlinkClick r:id="rId8"/>
              </a:rPr>
              <a:t>https://</a:t>
            </a:r>
            <a:r>
              <a:rPr lang="en-US" sz="2000" dirty="0" err="1">
                <a:hlinkClick r:id="rId8"/>
              </a:rPr>
              <a:t>www.pubs.ext.vt.edu</a:t>
            </a:r>
            <a:r>
              <a:rPr lang="en-US" sz="2000" dirty="0">
                <a:hlinkClick r:id="rId8"/>
              </a:rPr>
              <a:t>/ALCE/ALCE-220/ALCE-220.html</a:t>
            </a:r>
            <a:endParaRPr lang="en-US" sz="2000" dirty="0"/>
          </a:p>
          <a:p>
            <a:r>
              <a:rPr lang="en-US" sz="2400" dirty="0"/>
              <a:t>Farm Financial Stress Assessment Tool for Farmer Advisors and Practitioners</a:t>
            </a:r>
          </a:p>
          <a:p>
            <a:pPr lvl="1"/>
            <a:r>
              <a:rPr lang="en-US" sz="2000" dirty="0"/>
              <a:t>Link TBA</a:t>
            </a:r>
          </a:p>
          <a:p>
            <a:r>
              <a:rPr lang="en-US" sz="2400" dirty="0"/>
              <a:t>Farm Stress and Grief in the Time of COVID-19: Strategies and Resources</a:t>
            </a:r>
          </a:p>
          <a:p>
            <a:pPr marL="457200" lvl="1" indent="0">
              <a:buNone/>
            </a:pPr>
            <a:r>
              <a:rPr lang="en-US" sz="2000" dirty="0">
                <a:hlinkClick r:id="rId9"/>
              </a:rPr>
              <a:t>https://www.pubs.ext.vt.edu/content/dam/pubs_ext_vt_edu/ALCE/alce-202/ALCE-202.pdf</a:t>
            </a:r>
          </a:p>
          <a:p>
            <a:r>
              <a:rPr lang="en-US" sz="2400" dirty="0"/>
              <a:t>Virginia Farm Emergency Plan</a:t>
            </a:r>
          </a:p>
          <a:p>
            <a:pPr marL="457200" lvl="1" indent="0">
              <a:buNone/>
            </a:pPr>
            <a:r>
              <a:rPr lang="en-US" sz="2000" dirty="0">
                <a:hlinkClick r:id="rId10"/>
              </a:rPr>
              <a:t>https://</a:t>
            </a:r>
            <a:r>
              <a:rPr lang="en-US" sz="2000" dirty="0" err="1">
                <a:hlinkClick r:id="rId10"/>
              </a:rPr>
              <a:t>www.pubs.ext.vt.edu</a:t>
            </a:r>
            <a:r>
              <a:rPr lang="en-US" sz="2000" dirty="0">
                <a:hlinkClick r:id="rId10"/>
              </a:rPr>
              <a:t>/ALCE/ALCE-219/ALCE-219.html</a:t>
            </a:r>
            <a:endParaRPr lang="en-US" sz="2000"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27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970E-8372-B44A-9D9E-9E662724A25D}"/>
              </a:ext>
            </a:extLst>
          </p:cNvPr>
          <p:cNvSpPr>
            <a:spLocks noGrp="1"/>
          </p:cNvSpPr>
          <p:nvPr>
            <p:ph type="title"/>
          </p:nvPr>
        </p:nvSpPr>
        <p:spPr/>
        <p:txBody>
          <a:bodyPr/>
          <a:lstStyle/>
          <a:p>
            <a:pPr algn="ctr"/>
            <a:r>
              <a:rPr lang="en-US" dirty="0"/>
              <a:t>Farm Safety, Health, and Wellness Resources</a:t>
            </a:r>
          </a:p>
        </p:txBody>
      </p:sp>
      <p:sp>
        <p:nvSpPr>
          <p:cNvPr id="3" name="Content Placeholder 2">
            <a:extLst>
              <a:ext uri="{FF2B5EF4-FFF2-40B4-BE49-F238E27FC236}">
                <a16:creationId xmlns:a16="http://schemas.microsoft.com/office/drawing/2014/main" id="{542A53F7-78DA-FB49-8E07-C3F7DE1E14B5}"/>
              </a:ext>
            </a:extLst>
          </p:cNvPr>
          <p:cNvSpPr>
            <a:spLocks noGrp="1"/>
          </p:cNvSpPr>
          <p:nvPr>
            <p:ph idx="1"/>
          </p:nvPr>
        </p:nvSpPr>
        <p:spPr>
          <a:xfrm>
            <a:off x="838199" y="1537337"/>
            <a:ext cx="10909041" cy="4351338"/>
          </a:xfrm>
        </p:spPr>
        <p:txBody>
          <a:bodyPr>
            <a:normAutofit fontScale="92500" lnSpcReduction="20000"/>
          </a:bodyPr>
          <a:lstStyle/>
          <a:p>
            <a:pPr>
              <a:lnSpc>
                <a:spcPct val="110000"/>
              </a:lnSpc>
              <a:spcBef>
                <a:spcPts val="600"/>
              </a:spcBef>
              <a:spcAft>
                <a:spcPts val="600"/>
              </a:spcAft>
            </a:pPr>
            <a:r>
              <a:rPr lang="en-US" sz="2400" dirty="0"/>
              <a:t>Five Mental Health Farmer Case Studies</a:t>
            </a:r>
          </a:p>
          <a:p>
            <a:pPr marL="457200" lvl="1" indent="0">
              <a:lnSpc>
                <a:spcPct val="110000"/>
              </a:lnSpc>
              <a:spcBef>
                <a:spcPts val="600"/>
              </a:spcBef>
              <a:spcAft>
                <a:spcPts val="600"/>
              </a:spcAft>
              <a:buNone/>
            </a:pPr>
            <a:r>
              <a:rPr lang="en-US" sz="2000" dirty="0">
                <a:hlinkClick r:id="rId2"/>
              </a:rPr>
              <a:t>https://agrability.alce.vt.edu/publications/farm-safety-health-wellness.html</a:t>
            </a:r>
            <a:r>
              <a:rPr lang="en-US" sz="2000" dirty="0"/>
              <a:t> </a:t>
            </a:r>
          </a:p>
          <a:p>
            <a:pPr>
              <a:lnSpc>
                <a:spcPct val="110000"/>
              </a:lnSpc>
              <a:spcBef>
                <a:spcPts val="600"/>
              </a:spcBef>
              <a:spcAft>
                <a:spcPts val="600"/>
              </a:spcAft>
            </a:pPr>
            <a:r>
              <a:rPr lang="en-US" sz="2400" dirty="0"/>
              <a:t>Decision-Making Guide for Farm Service Providers and Educators</a:t>
            </a:r>
          </a:p>
          <a:p>
            <a:pPr marL="457200" lvl="1" indent="0">
              <a:lnSpc>
                <a:spcPct val="110000"/>
              </a:lnSpc>
              <a:spcBef>
                <a:spcPts val="600"/>
              </a:spcBef>
              <a:spcAft>
                <a:spcPts val="600"/>
              </a:spcAft>
              <a:buNone/>
            </a:pPr>
            <a:r>
              <a:rPr lang="en-US" sz="2000" dirty="0">
                <a:hlinkClick r:id="rId3"/>
              </a:rPr>
              <a:t>https://</a:t>
            </a:r>
            <a:r>
              <a:rPr lang="en-US" sz="2000" dirty="0" err="1">
                <a:hlinkClick r:id="rId3"/>
              </a:rPr>
              <a:t>www.pubs.ext.vt.edu</a:t>
            </a:r>
            <a:r>
              <a:rPr lang="en-US" sz="2000" dirty="0">
                <a:hlinkClick r:id="rId3"/>
              </a:rPr>
              <a:t>/content/dam/</a:t>
            </a:r>
            <a:r>
              <a:rPr lang="en-US" sz="2000" dirty="0" err="1">
                <a:hlinkClick r:id="rId3"/>
              </a:rPr>
              <a:t>pubs_ext_vt_edu</a:t>
            </a:r>
            <a:r>
              <a:rPr lang="en-US" sz="2000" dirty="0">
                <a:hlinkClick r:id="rId3"/>
              </a:rPr>
              <a:t>/ALCE/alce-187/ALCE-187.pdf</a:t>
            </a:r>
            <a:endParaRPr lang="en-US" sz="2000" dirty="0"/>
          </a:p>
          <a:p>
            <a:pPr>
              <a:lnSpc>
                <a:spcPct val="110000"/>
              </a:lnSpc>
              <a:spcBef>
                <a:spcPts val="600"/>
              </a:spcBef>
              <a:spcAft>
                <a:spcPts val="600"/>
              </a:spcAft>
            </a:pPr>
            <a:r>
              <a:rPr lang="en-US" sz="2400" dirty="0"/>
              <a:t>Communicating with Farmers under Stress &amp; Weathering the Storm Trainings</a:t>
            </a:r>
          </a:p>
          <a:p>
            <a:pPr lvl="1">
              <a:lnSpc>
                <a:spcPct val="110000"/>
              </a:lnSpc>
              <a:spcBef>
                <a:spcPts val="600"/>
              </a:spcBef>
              <a:spcAft>
                <a:spcPts val="600"/>
              </a:spcAft>
            </a:pPr>
            <a:r>
              <a:rPr lang="en-US" sz="2000" dirty="0"/>
              <a:t>Communicating with Farmers: </a:t>
            </a:r>
            <a:r>
              <a:rPr lang="en-US" sz="2000" dirty="0">
                <a:hlinkClick r:id="rId4"/>
              </a:rPr>
              <a:t>https://www.youtube.com/watch?v=w1cp-ZD2B3s&amp;t=219s</a:t>
            </a:r>
            <a:endParaRPr lang="en-US" sz="2000" dirty="0"/>
          </a:p>
          <a:p>
            <a:pPr lvl="1">
              <a:lnSpc>
                <a:spcPct val="110000"/>
              </a:lnSpc>
              <a:spcBef>
                <a:spcPts val="600"/>
              </a:spcBef>
              <a:spcAft>
                <a:spcPts val="600"/>
              </a:spcAft>
            </a:pPr>
            <a:r>
              <a:rPr lang="en-US" sz="2000" dirty="0"/>
              <a:t>Weathering the Storm: </a:t>
            </a:r>
            <a:r>
              <a:rPr lang="en-US" sz="2000" dirty="0">
                <a:hlinkClick r:id="rId5"/>
              </a:rPr>
              <a:t>https://</a:t>
            </a:r>
            <a:r>
              <a:rPr lang="en-US" sz="2000" dirty="0" err="1">
                <a:hlinkClick r:id="rId5"/>
              </a:rPr>
              <a:t>www.youtube.com</a:t>
            </a:r>
            <a:r>
              <a:rPr lang="en-US" sz="2000" dirty="0">
                <a:hlinkClick r:id="rId5"/>
              </a:rPr>
              <a:t>/</a:t>
            </a:r>
            <a:r>
              <a:rPr lang="en-US" sz="2000" dirty="0" err="1">
                <a:hlinkClick r:id="rId5"/>
              </a:rPr>
              <a:t>watch?v</a:t>
            </a:r>
            <a:r>
              <a:rPr lang="en-US" sz="2000" dirty="0">
                <a:hlinkClick r:id="rId5"/>
              </a:rPr>
              <a:t>=</a:t>
            </a:r>
            <a:r>
              <a:rPr lang="en-US" sz="2000" dirty="0" err="1">
                <a:hlinkClick r:id="rId5"/>
              </a:rPr>
              <a:t>NuxbpZKWGSU</a:t>
            </a:r>
            <a:endParaRPr lang="en-US" sz="2000" dirty="0"/>
          </a:p>
          <a:p>
            <a:pPr>
              <a:lnSpc>
                <a:spcPct val="110000"/>
              </a:lnSpc>
              <a:spcBef>
                <a:spcPts val="600"/>
              </a:spcBef>
              <a:spcAft>
                <a:spcPts val="600"/>
              </a:spcAft>
            </a:pPr>
            <a:r>
              <a:rPr lang="en-US" sz="2400" dirty="0"/>
              <a:t>Farm Safety Dinner Theatres (Madison and Russell County)</a:t>
            </a:r>
          </a:p>
          <a:p>
            <a:pPr>
              <a:lnSpc>
                <a:spcPct val="110000"/>
              </a:lnSpc>
              <a:spcBef>
                <a:spcPts val="600"/>
              </a:spcBef>
              <a:spcAft>
                <a:spcPts val="600"/>
              </a:spcAft>
            </a:pPr>
            <a:r>
              <a:rPr lang="en-US" sz="2400" dirty="0"/>
              <a:t>VA Farm Stress Taskforce Coping with Stress in the Ag. Community Brochure</a:t>
            </a:r>
          </a:p>
          <a:p>
            <a:pPr marL="457200" lvl="1" indent="0">
              <a:lnSpc>
                <a:spcPct val="110000"/>
              </a:lnSpc>
              <a:spcBef>
                <a:spcPts val="600"/>
              </a:spcBef>
              <a:spcAft>
                <a:spcPts val="600"/>
              </a:spcAft>
              <a:buNone/>
            </a:pPr>
            <a:r>
              <a:rPr lang="en-US" sz="2000" dirty="0">
                <a:hlinkClick r:id="rId6"/>
              </a:rPr>
              <a:t>https://www.vdacs.virginia.gov/pdf/farmer-stress-brochure.pdf</a:t>
            </a:r>
            <a:endParaRPr lang="en-US" sz="2000" dirty="0"/>
          </a:p>
        </p:txBody>
      </p:sp>
      <p:sp>
        <p:nvSpPr>
          <p:cNvPr id="4" name="Rectangle 3">
            <a:extLst>
              <a:ext uri="{FF2B5EF4-FFF2-40B4-BE49-F238E27FC236}">
                <a16:creationId xmlns:a16="http://schemas.microsoft.com/office/drawing/2014/main" id="{B2EE090F-AEDC-DD48-9CFD-3879899DAE59}"/>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DFB60D8-B6D0-E343-BDD7-DE7FB5E30F0E}"/>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B1C3E0-C4BA-0B49-93A8-C092C0219247}"/>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18FB45-E89B-6846-956C-BA2C4323476B}"/>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6AD870C-4481-C040-A2C0-0B476359FD78}"/>
              </a:ext>
            </a:extLst>
          </p:cNvPr>
          <p:cNvGrpSpPr/>
          <p:nvPr/>
        </p:nvGrpSpPr>
        <p:grpSpPr>
          <a:xfrm>
            <a:off x="1632857" y="5934394"/>
            <a:ext cx="9008575" cy="692536"/>
            <a:chOff x="2039120" y="5934394"/>
            <a:chExt cx="9008575" cy="692536"/>
          </a:xfrm>
        </p:grpSpPr>
        <p:pic>
          <p:nvPicPr>
            <p:cNvPr id="14" name="Picture 13" descr="A close up of a sign&#10;&#10;Description automatically generated">
              <a:extLst>
                <a:ext uri="{FF2B5EF4-FFF2-40B4-BE49-F238E27FC236}">
                  <a16:creationId xmlns:a16="http://schemas.microsoft.com/office/drawing/2014/main" id="{7C69EFE8-B593-AF4B-862F-F35A1071117D}"/>
                </a:ext>
              </a:extLst>
            </p:cNvPr>
            <p:cNvPicPr>
              <a:picLocks noChangeAspect="1"/>
            </p:cNvPicPr>
            <p:nvPr/>
          </p:nvPicPr>
          <p:blipFill>
            <a:blip r:embed="rId7"/>
            <a:stretch>
              <a:fillRect/>
            </a:stretch>
          </p:blipFill>
          <p:spPr>
            <a:xfrm>
              <a:off x="2039120" y="6049209"/>
              <a:ext cx="1643656" cy="513977"/>
            </a:xfrm>
            <a:prstGeom prst="rect">
              <a:avLst/>
            </a:prstGeom>
          </p:spPr>
        </p:pic>
        <p:pic>
          <p:nvPicPr>
            <p:cNvPr id="15" name="Picture 14" descr="A close up of a sign&#10;&#10;Description automatically generated">
              <a:extLst>
                <a:ext uri="{FF2B5EF4-FFF2-40B4-BE49-F238E27FC236}">
                  <a16:creationId xmlns:a16="http://schemas.microsoft.com/office/drawing/2014/main" id="{20920C3A-E22F-8E43-8FC0-4EEB53217C4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46662" y="6032571"/>
              <a:ext cx="2421862" cy="548640"/>
            </a:xfrm>
            <a:prstGeom prst="rect">
              <a:avLst/>
            </a:prstGeom>
            <a:noFill/>
          </p:spPr>
        </p:pic>
        <p:pic>
          <p:nvPicPr>
            <p:cNvPr id="16" name="Picture 15" descr="A picture containing drawing&#10;&#10;Description automatically generated">
              <a:extLst>
                <a:ext uri="{FF2B5EF4-FFF2-40B4-BE49-F238E27FC236}">
                  <a16:creationId xmlns:a16="http://schemas.microsoft.com/office/drawing/2014/main" id="{D94EECED-94B5-3242-B4D8-00389FF5A26D}"/>
                </a:ext>
              </a:extLst>
            </p:cNvPr>
            <p:cNvPicPr>
              <a:picLocks noChangeAspect="1"/>
            </p:cNvPicPr>
            <p:nvPr/>
          </p:nvPicPr>
          <p:blipFill>
            <a:blip r:embed="rId9"/>
            <a:stretch>
              <a:fillRect/>
            </a:stretch>
          </p:blipFill>
          <p:spPr>
            <a:xfrm>
              <a:off x="6632409" y="6078290"/>
              <a:ext cx="1715135" cy="548640"/>
            </a:xfrm>
            <a:prstGeom prst="rect">
              <a:avLst/>
            </a:prstGeom>
          </p:spPr>
        </p:pic>
        <p:pic>
          <p:nvPicPr>
            <p:cNvPr id="17" name="Picture 16">
              <a:extLst>
                <a:ext uri="{FF2B5EF4-FFF2-40B4-BE49-F238E27FC236}">
                  <a16:creationId xmlns:a16="http://schemas.microsoft.com/office/drawing/2014/main" id="{9E93233C-B27F-E04E-980E-5AC2452E2C23}"/>
                </a:ext>
              </a:extLst>
            </p:cNvPr>
            <p:cNvPicPr>
              <a:picLocks noChangeAspect="1"/>
            </p:cNvPicPr>
            <p:nvPr/>
          </p:nvPicPr>
          <p:blipFill>
            <a:blip r:embed="rId10"/>
            <a:stretch>
              <a:fillRect/>
            </a:stretch>
          </p:blipFill>
          <p:spPr>
            <a:xfrm>
              <a:off x="8736539" y="6032571"/>
              <a:ext cx="1402080" cy="548640"/>
            </a:xfrm>
            <a:prstGeom prst="rect">
              <a:avLst/>
            </a:prstGeom>
          </p:spPr>
        </p:pic>
        <p:pic>
          <p:nvPicPr>
            <p:cNvPr id="18" name="Picture 17">
              <a:extLst>
                <a:ext uri="{FF2B5EF4-FFF2-40B4-BE49-F238E27FC236}">
                  <a16:creationId xmlns:a16="http://schemas.microsoft.com/office/drawing/2014/main" id="{587137D1-6BB0-B741-85C7-2844872651F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441239" y="5934394"/>
              <a:ext cx="606456" cy="606456"/>
            </a:xfrm>
            <a:prstGeom prst="rect">
              <a:avLst/>
            </a:prstGeom>
          </p:spPr>
        </p:pic>
      </p:grpSp>
    </p:spTree>
    <p:extLst>
      <p:ext uri="{BB962C8B-B14F-4D97-AF65-F5344CB8AC3E}">
        <p14:creationId xmlns:p14="http://schemas.microsoft.com/office/powerpoint/2010/main" val="1633529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E82D-867E-4907-ACA2-A827ADD09CAC}"/>
              </a:ext>
            </a:extLst>
          </p:cNvPr>
          <p:cNvSpPr>
            <a:spLocks noGrp="1"/>
          </p:cNvSpPr>
          <p:nvPr>
            <p:ph type="title"/>
          </p:nvPr>
        </p:nvSpPr>
        <p:spPr/>
        <p:txBody>
          <a:bodyPr/>
          <a:lstStyle/>
          <a:p>
            <a:r>
              <a:rPr lang="en-US" dirty="0">
                <a:solidFill>
                  <a:schemeClr val="tx1"/>
                </a:solidFill>
              </a:rPr>
              <a:t>Framing the Issues</a:t>
            </a:r>
          </a:p>
        </p:txBody>
      </p:sp>
      <p:sp>
        <p:nvSpPr>
          <p:cNvPr id="3" name="Content Placeholder 2">
            <a:extLst>
              <a:ext uri="{FF2B5EF4-FFF2-40B4-BE49-F238E27FC236}">
                <a16:creationId xmlns:a16="http://schemas.microsoft.com/office/drawing/2014/main" id="{6D90A06F-E9F9-4D5A-A1E0-A9A56D17889F}"/>
              </a:ext>
            </a:extLst>
          </p:cNvPr>
          <p:cNvSpPr>
            <a:spLocks noGrp="1"/>
          </p:cNvSpPr>
          <p:nvPr>
            <p:ph idx="1"/>
          </p:nvPr>
        </p:nvSpPr>
        <p:spPr/>
        <p:txBody>
          <a:bodyPr>
            <a:normAutofit/>
          </a:bodyPr>
          <a:lstStyle/>
          <a:p>
            <a:r>
              <a:rPr lang="en-US" sz="3200" dirty="0">
                <a:solidFill>
                  <a:schemeClr val="tx1"/>
                </a:solidFill>
                <a:effectLst/>
                <a:ea typeface="Times New Roman" panose="02020603050405020304" pitchFamily="18" charset="0"/>
              </a:rPr>
              <a:t>The farm economy is in crisis, and farmers are under immense stress, </a:t>
            </a:r>
            <a:r>
              <a:rPr lang="en-US" sz="3200" dirty="0">
                <a:solidFill>
                  <a:schemeClr val="tx1"/>
                </a:solidFill>
                <a:ea typeface="Times New Roman" panose="02020603050405020304" pitchFamily="18" charset="0"/>
              </a:rPr>
              <a:t>du</a:t>
            </a:r>
            <a:r>
              <a:rPr lang="en-US" sz="3200" dirty="0">
                <a:solidFill>
                  <a:schemeClr val="tx1"/>
                </a:solidFill>
                <a:effectLst/>
                <a:ea typeface="Times New Roman" panose="02020603050405020304" pitchFamily="18" charset="0"/>
              </a:rPr>
              <a:t>e to volatile and unpredictable nature of farming. Farmers, particularly minority farmers, encounter various threats</a:t>
            </a:r>
            <a:r>
              <a:rPr lang="en-US" sz="3200" dirty="0">
                <a:solidFill>
                  <a:schemeClr val="tx1"/>
                </a:solidFill>
                <a:ea typeface="Times New Roman" panose="02020603050405020304" pitchFamily="18" charset="0"/>
              </a:rPr>
              <a:t>:</a:t>
            </a:r>
            <a:endParaRPr lang="en-US" sz="3200" dirty="0">
              <a:solidFill>
                <a:schemeClr val="tx1"/>
              </a:solidFill>
              <a:effectLst/>
              <a:ea typeface="Times New Roman" panose="02020603050405020304" pitchFamily="18" charset="0"/>
            </a:endParaRPr>
          </a:p>
          <a:p>
            <a:pPr lvl="1">
              <a:buFont typeface="Arial" panose="020B0604020202020204" pitchFamily="34" charset="0"/>
              <a:buChar char="•"/>
            </a:pPr>
            <a:r>
              <a:rPr lang="en-US" sz="2800" dirty="0">
                <a:solidFill>
                  <a:schemeClr val="tx1"/>
                </a:solidFill>
                <a:effectLst/>
                <a:ea typeface="Times New Roman" panose="02020603050405020304" pitchFamily="18" charset="0"/>
              </a:rPr>
              <a:t>Social (family, community), economic (land loss, financial stress), political (systemic discrimination, racism, policy), and environmental (droughts, floods, pest infestation)</a:t>
            </a:r>
          </a:p>
          <a:p>
            <a:pPr lvl="1">
              <a:buFont typeface="Arial" panose="020B0604020202020204" pitchFamily="34" charset="0"/>
              <a:buChar char="•"/>
            </a:pPr>
            <a:r>
              <a:rPr lang="en-US" sz="2800" dirty="0">
                <a:solidFill>
                  <a:schemeClr val="tx1"/>
                </a:solidFill>
                <a:ea typeface="Times New Roman" panose="02020603050405020304" pitchFamily="18" charset="0"/>
              </a:rPr>
              <a:t>A</a:t>
            </a:r>
            <a:r>
              <a:rPr lang="en-US" sz="2800" dirty="0">
                <a:solidFill>
                  <a:schemeClr val="tx1"/>
                </a:solidFill>
                <a:effectLst/>
                <a:ea typeface="Times New Roman" panose="02020603050405020304" pitchFamily="18" charset="0"/>
              </a:rPr>
              <a:t>ffect the mental health and general well-being of </a:t>
            </a:r>
            <a:r>
              <a:rPr lang="en-US" sz="2800" dirty="0">
                <a:solidFill>
                  <a:schemeClr val="tx1"/>
                </a:solidFill>
                <a:ea typeface="Times New Roman" panose="02020603050405020304" pitchFamily="18" charset="0"/>
              </a:rPr>
              <a:t>farmers (Braun, &amp; </a:t>
            </a:r>
            <a:r>
              <a:rPr lang="en-US" sz="2800" dirty="0" err="1">
                <a:solidFill>
                  <a:schemeClr val="tx1"/>
                </a:solidFill>
                <a:ea typeface="Times New Roman" panose="02020603050405020304" pitchFamily="18" charset="0"/>
              </a:rPr>
              <a:t>Pippidis</a:t>
            </a:r>
            <a:r>
              <a:rPr lang="en-US" sz="2800" dirty="0">
                <a:solidFill>
                  <a:schemeClr val="tx1"/>
                </a:solidFill>
                <a:ea typeface="Times New Roman" panose="02020603050405020304" pitchFamily="18" charset="0"/>
              </a:rPr>
              <a:t>, 2020). </a:t>
            </a:r>
            <a:endParaRPr lang="en-US" sz="2800" dirty="0">
              <a:solidFill>
                <a:schemeClr val="tx1"/>
              </a:solidFill>
              <a:effectLst/>
              <a:ea typeface="Times New Roman" panose="02020603050405020304" pitchFamily="18" charset="0"/>
            </a:endParaRPr>
          </a:p>
        </p:txBody>
      </p:sp>
      <p:sp>
        <p:nvSpPr>
          <p:cNvPr id="4" name="Rectangle 3">
            <a:extLst>
              <a:ext uri="{FF2B5EF4-FFF2-40B4-BE49-F238E27FC236}">
                <a16:creationId xmlns:a16="http://schemas.microsoft.com/office/drawing/2014/main" id="{6C43091B-6855-3543-9B5C-217E0B6495CE}"/>
              </a:ext>
            </a:extLst>
          </p:cNvPr>
          <p:cNvSpPr/>
          <p:nvPr/>
        </p:nvSpPr>
        <p:spPr>
          <a:xfrm>
            <a:off x="0" y="-12357"/>
            <a:ext cx="12192000" cy="185351"/>
          </a:xfrm>
          <a:prstGeom prst="rect">
            <a:avLst/>
          </a:prstGeom>
          <a:solidFill>
            <a:srgbClr val="660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B85460D-87DB-0E49-B5FE-7208E3F96BFD}"/>
              </a:ext>
            </a:extLst>
          </p:cNvPr>
          <p:cNvSpPr/>
          <p:nvPr/>
        </p:nvSpPr>
        <p:spPr>
          <a:xfrm>
            <a:off x="0" y="6672649"/>
            <a:ext cx="12192000" cy="185351"/>
          </a:xfrm>
          <a:prstGeom prst="rect">
            <a:avLst/>
          </a:prstGeom>
          <a:solidFill>
            <a:srgbClr val="660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7260E0C-2BF6-4C4A-B7E8-B47724E9B10D}"/>
              </a:ext>
            </a:extLst>
          </p:cNvPr>
          <p:cNvSpPr/>
          <p:nvPr/>
        </p:nvSpPr>
        <p:spPr>
          <a:xfrm>
            <a:off x="0" y="172994"/>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47D4026-F6A7-AE4F-B031-57E724EE5DBC}"/>
              </a:ext>
            </a:extLst>
          </p:cNvPr>
          <p:cNvSpPr/>
          <p:nvPr/>
        </p:nvSpPr>
        <p:spPr>
          <a:xfrm>
            <a:off x="0" y="6626930"/>
            <a:ext cx="12192000" cy="45719"/>
          </a:xfrm>
          <a:prstGeom prst="rect">
            <a:avLst/>
          </a:prstGeom>
          <a:solidFill>
            <a:srgbClr val="4D7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4169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4933</TotalTime>
  <Words>2257</Words>
  <Application>Microsoft Macintosh PowerPoint</Application>
  <PresentationFormat>Widescreen</PresentationFormat>
  <Paragraphs>215</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Symbol</vt:lpstr>
      <vt:lpstr>Office Theme</vt:lpstr>
      <vt:lpstr>Spotlight on Farm Safety, Health, &amp; Wellness Toolkit for Managing Farm Stress and Mental Health</vt:lpstr>
      <vt:lpstr>Technical Logistics</vt:lpstr>
      <vt:lpstr>PowerPoint Presentation</vt:lpstr>
      <vt:lpstr>Spotlight on Farm Safety, Health, &amp; Wellness Toolkit for Managing Farm Stress and Mental Health</vt:lpstr>
      <vt:lpstr>Farm Safety, Health, &amp; Wellness Initiative</vt:lpstr>
      <vt:lpstr>Farm Safety, Health, and Wellness Initiative</vt:lpstr>
      <vt:lpstr>Farm Safety, Health, and Wellness Resources</vt:lpstr>
      <vt:lpstr>Farm Safety, Health, and Wellness Resources</vt:lpstr>
      <vt:lpstr>Framing the Issues</vt:lpstr>
      <vt:lpstr>Motivation</vt:lpstr>
      <vt:lpstr>Farm Stress and Mental Health</vt:lpstr>
      <vt:lpstr>Farm Stress and Mental Health</vt:lpstr>
      <vt:lpstr>Best Practices to Managing Farm Financial Health and Wellbeing</vt:lpstr>
      <vt:lpstr>Managing Farm Financial Stress for a Healthy Farm and a Healthy Farm Family</vt:lpstr>
      <vt:lpstr>Farm Financial Stress Assessment Tool for Farmer Advisors and Practitioners</vt:lpstr>
      <vt:lpstr>Farm Stress and Grief in the Time of COVID-19: Strategies and Resources</vt:lpstr>
      <vt:lpstr>Virginia Farm Emergency Plan</vt:lpstr>
      <vt:lpstr>Five Mental Health Farmer Case Studies</vt:lpstr>
      <vt:lpstr>Decision-Making Guide for Service Providers &amp; Educators</vt:lpstr>
      <vt:lpstr>Communicating with Farmers under Stress  &amp; Weathering the Storm Trainings</vt:lpstr>
      <vt:lpstr>How to Communicate with Farmers Experiencing Stress</vt:lpstr>
      <vt:lpstr>Farm Safety Dinner Theatres  (Madison and Russell County)</vt:lpstr>
      <vt:lpstr>VA Farm Stress Taskforce Coping with Stress in the Ag. Community Brochure</vt:lpstr>
      <vt:lpstr>Farm Safety, Health, &amp; Wellness Initiative Toolkit</vt:lpstr>
      <vt:lpstr>Q &amp; A Session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Mason, Garland</dc:creator>
  <cp:lastModifiedBy>Mason, Garland</cp:lastModifiedBy>
  <cp:revision>39</cp:revision>
  <dcterms:created xsi:type="dcterms:W3CDTF">2020-08-28T14:09:20Z</dcterms:created>
  <dcterms:modified xsi:type="dcterms:W3CDTF">2020-09-16T17:35:51Z</dcterms:modified>
</cp:coreProperties>
</file>