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3">
  <p:sldMasterIdLst>
    <p:sldMasterId id="2147484308" r:id="rId1"/>
  </p:sldMasterIdLst>
  <p:notesMasterIdLst>
    <p:notesMasterId r:id="rId55"/>
  </p:notesMasterIdLst>
  <p:handoutMasterIdLst>
    <p:handoutMasterId r:id="rId56"/>
  </p:handoutMasterIdLst>
  <p:sldIdLst>
    <p:sldId id="436" r:id="rId2"/>
    <p:sldId id="435" r:id="rId3"/>
    <p:sldId id="437" r:id="rId4"/>
    <p:sldId id="490" r:id="rId5"/>
    <p:sldId id="439" r:id="rId6"/>
    <p:sldId id="443" r:id="rId7"/>
    <p:sldId id="448" r:id="rId8"/>
    <p:sldId id="565" r:id="rId9"/>
    <p:sldId id="570" r:id="rId10"/>
    <p:sldId id="581" r:id="rId11"/>
    <p:sldId id="571" r:id="rId12"/>
    <p:sldId id="450" r:id="rId13"/>
    <p:sldId id="451" r:id="rId14"/>
    <p:sldId id="452" r:id="rId15"/>
    <p:sldId id="453" r:id="rId16"/>
    <p:sldId id="454" r:id="rId17"/>
    <p:sldId id="566" r:id="rId18"/>
    <p:sldId id="589" r:id="rId19"/>
    <p:sldId id="455" r:id="rId20"/>
    <p:sldId id="457" r:id="rId21"/>
    <p:sldId id="459" r:id="rId22"/>
    <p:sldId id="584" r:id="rId23"/>
    <p:sldId id="567" r:id="rId24"/>
    <p:sldId id="461" r:id="rId25"/>
    <p:sldId id="463" r:id="rId26"/>
    <p:sldId id="464" r:id="rId27"/>
    <p:sldId id="462" r:id="rId28"/>
    <p:sldId id="569" r:id="rId29"/>
    <p:sldId id="465" r:id="rId30"/>
    <p:sldId id="466" r:id="rId31"/>
    <p:sldId id="467" r:id="rId32"/>
    <p:sldId id="573" r:id="rId33"/>
    <p:sldId id="574" r:id="rId34"/>
    <p:sldId id="575" r:id="rId35"/>
    <p:sldId id="576" r:id="rId36"/>
    <p:sldId id="578" r:id="rId37"/>
    <p:sldId id="579" r:id="rId38"/>
    <p:sldId id="580" r:id="rId39"/>
    <p:sldId id="587" r:id="rId40"/>
    <p:sldId id="588" r:id="rId41"/>
    <p:sldId id="585" r:id="rId42"/>
    <p:sldId id="468" r:id="rId43"/>
    <p:sldId id="469" r:id="rId44"/>
    <p:sldId id="519" r:id="rId45"/>
    <p:sldId id="502" r:id="rId46"/>
    <p:sldId id="471" r:id="rId47"/>
    <p:sldId id="473" r:id="rId48"/>
    <p:sldId id="474" r:id="rId49"/>
    <p:sldId id="499" r:id="rId50"/>
    <p:sldId id="483" r:id="rId51"/>
    <p:sldId id="487" r:id="rId52"/>
    <p:sldId id="577" r:id="rId53"/>
    <p:sldId id="484" r:id="rId54"/>
  </p:sldIdLst>
  <p:sldSz cx="9144000" cy="6858000" type="screen4x3"/>
  <p:notesSz cx="7010400" cy="9296400"/>
  <p:custDataLst>
    <p:tags r:id="rId57"/>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B436"/>
    <a:srgbClr val="FFFF99"/>
    <a:srgbClr val="FF6600"/>
    <a:srgbClr val="336699"/>
    <a:srgbClr val="FFFF66"/>
    <a:srgbClr val="C8B282"/>
    <a:srgbClr val="CCCCFF"/>
    <a:srgbClr val="58267E"/>
    <a:srgbClr val="666699"/>
    <a:srgbClr val="2D3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91" autoAdjust="0"/>
    <p:restoredTop sz="81081" autoAdjust="0"/>
  </p:normalViewPr>
  <p:slideViewPr>
    <p:cSldViewPr>
      <p:cViewPr varScale="1">
        <p:scale>
          <a:sx n="63" d="100"/>
          <a:sy n="63" d="100"/>
        </p:scale>
        <p:origin x="168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tclau2\Desktop\Conferences\Posters%20at%20Capitol\Perry%20Excel.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dtclau2\Desktop\Conferences\Posters%20at%20Capitol\Perry%20Excel.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floor>
    <c:sideWall>
      <c:thickness val="0"/>
    </c:sideWall>
    <c:backWall>
      <c:thickness val="0"/>
    </c:backWall>
    <c:plotArea>
      <c:layout>
        <c:manualLayout>
          <c:layoutTarget val="inner"/>
          <c:xMode val="edge"/>
          <c:yMode val="edge"/>
          <c:x val="7.3752711496746198E-2"/>
          <c:y val="0.13602941176470587"/>
          <c:w val="0.92624728850325377"/>
          <c:h val="0.69485294117647056"/>
        </c:manualLayout>
      </c:layout>
      <c:bar3DChart>
        <c:barDir val="col"/>
        <c:grouping val="standard"/>
        <c:varyColors val="0"/>
        <c:ser>
          <c:idx val="0"/>
          <c:order val="0"/>
          <c:tx>
            <c:v>Hours worked per week</c:v>
          </c:tx>
          <c:spPr>
            <a:solidFill>
              <a:schemeClr val="accent1"/>
            </a:solidFill>
          </c:spPr>
          <c:invertIfNegative val="0"/>
          <c:dLbls>
            <c:dLbl>
              <c:idx val="0"/>
              <c:layout>
                <c:manualLayout>
                  <c:x val="6.5359477124183303E-3"/>
                  <c:y val="0.1777777777777777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2A4-478D-8F2C-E083271CB3A8}"/>
                </c:ext>
              </c:extLst>
            </c:dLbl>
            <c:dLbl>
              <c:idx val="1"/>
              <c:layout>
                <c:manualLayout>
                  <c:x val="0"/>
                  <c:y val="0.18055555555555555"/>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2A4-478D-8F2C-E083271CB3A8}"/>
                </c:ext>
              </c:extLst>
            </c:dLbl>
            <c:dLbl>
              <c:idx val="2"/>
              <c:layout>
                <c:manualLayout>
                  <c:x val="3.2679738562091504E-3"/>
                  <c:y val="0.1638888888888888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2A4-478D-8F2C-E083271CB3A8}"/>
                </c:ext>
              </c:extLst>
            </c:dLbl>
            <c:spPr>
              <a:noFill/>
              <a:ln w="25400">
                <a:noFill/>
              </a:ln>
            </c:spPr>
            <c:txPr>
              <a:bodyPr/>
              <a:lstStyle/>
              <a:p>
                <a:pPr>
                  <a:defRPr sz="1700" b="1" i="0" baseline="0">
                    <a:solidFill>
                      <a:schemeClr val="accent3">
                        <a:lumMod val="20000"/>
                        <a:lumOff val="8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'F:\[PC Poster Excel File.xlsx]Sheet1'!$A$16:$A$18</c:f>
              <c:strCache>
                <c:ptCount val="3"/>
                <c:pt idx="0">
                  <c:v>50-64</c:v>
                </c:pt>
                <c:pt idx="1">
                  <c:v>65-74</c:v>
                </c:pt>
                <c:pt idx="2">
                  <c:v>75 and older</c:v>
                </c:pt>
              </c:strCache>
            </c:strRef>
          </c:cat>
          <c:val>
            <c:numRef>
              <c:f>'F:\[PC Poster Excel File.xlsx]Sheet1'!$B$16:$B$18</c:f>
              <c:numCache>
                <c:formatCode>General</c:formatCode>
                <c:ptCount val="3"/>
                <c:pt idx="0">
                  <c:v>36.89</c:v>
                </c:pt>
                <c:pt idx="1">
                  <c:v>29.66</c:v>
                </c:pt>
                <c:pt idx="2">
                  <c:v>22.95</c:v>
                </c:pt>
              </c:numCache>
            </c:numRef>
          </c:val>
          <c:extLst>
            <c:ext xmlns:c16="http://schemas.microsoft.com/office/drawing/2014/chart" uri="{C3380CC4-5D6E-409C-BE32-E72D297353CC}">
              <c16:uniqueId val="{00000003-02A4-478D-8F2C-E083271CB3A8}"/>
            </c:ext>
          </c:extLst>
        </c:ser>
        <c:ser>
          <c:idx val="1"/>
          <c:order val="1"/>
          <c:tx>
            <c:v>Weeks worked per year</c:v>
          </c:tx>
          <c:invertIfNegative val="0"/>
          <c:dLbls>
            <c:dLbl>
              <c:idx val="0"/>
              <c:layout>
                <c:manualLayout>
                  <c:x val="2.1241830065359478E-2"/>
                  <c:y val="-5.5555555555555558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2A4-478D-8F2C-E083271CB3A8}"/>
                </c:ext>
              </c:extLst>
            </c:dLbl>
            <c:dLbl>
              <c:idx val="1"/>
              <c:layout>
                <c:manualLayout>
                  <c:x val="2.4509803921568627E-2"/>
                  <c:y val="-8.333333333333333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2A4-478D-8F2C-E083271CB3A8}"/>
                </c:ext>
              </c:extLst>
            </c:dLbl>
            <c:dLbl>
              <c:idx val="2"/>
              <c:layout>
                <c:manualLayout>
                  <c:x val="2.2875816993464051E-2"/>
                  <c:y val="-1.111111111111111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02A4-478D-8F2C-E083271CB3A8}"/>
                </c:ext>
              </c:extLst>
            </c:dLbl>
            <c:spPr>
              <a:noFill/>
              <a:ln w="25400">
                <a:noFill/>
              </a:ln>
            </c:spPr>
            <c:txPr>
              <a:bodyPr/>
              <a:lstStyle/>
              <a:p>
                <a:pPr>
                  <a:defRPr sz="1700" b="1" i="0"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'F:\[PC Poster Excel File.xlsx]Sheet1'!$A$16:$A$18</c:f>
              <c:strCache>
                <c:ptCount val="3"/>
                <c:pt idx="0">
                  <c:v>50-64</c:v>
                </c:pt>
                <c:pt idx="1">
                  <c:v>65-74</c:v>
                </c:pt>
                <c:pt idx="2">
                  <c:v>75 and older</c:v>
                </c:pt>
              </c:strCache>
            </c:strRef>
          </c:cat>
          <c:val>
            <c:numRef>
              <c:f>'F:\[PC Poster Excel File.xlsx]Sheet1'!$C$16:$C$18</c:f>
              <c:numCache>
                <c:formatCode>General</c:formatCode>
                <c:ptCount val="3"/>
                <c:pt idx="0">
                  <c:v>42.91</c:v>
                </c:pt>
                <c:pt idx="1">
                  <c:v>38.799999999999997</c:v>
                </c:pt>
                <c:pt idx="2">
                  <c:v>33.299999999999997</c:v>
                </c:pt>
              </c:numCache>
            </c:numRef>
          </c:val>
          <c:extLst>
            <c:ext xmlns:c16="http://schemas.microsoft.com/office/drawing/2014/chart" uri="{C3380CC4-5D6E-409C-BE32-E72D297353CC}">
              <c16:uniqueId val="{00000007-02A4-478D-8F2C-E083271CB3A8}"/>
            </c:ext>
          </c:extLst>
        </c:ser>
        <c:dLbls>
          <c:showLegendKey val="0"/>
          <c:showVal val="1"/>
          <c:showCatName val="0"/>
          <c:showSerName val="0"/>
          <c:showPercent val="0"/>
          <c:showBubbleSize val="0"/>
        </c:dLbls>
        <c:gapWidth val="75"/>
        <c:shape val="box"/>
        <c:axId val="104826368"/>
        <c:axId val="104827904"/>
        <c:axId val="105811968"/>
      </c:bar3DChart>
      <c:catAx>
        <c:axId val="104826368"/>
        <c:scaling>
          <c:orientation val="minMax"/>
        </c:scaling>
        <c:delete val="0"/>
        <c:axPos val="b"/>
        <c:numFmt formatCode="General" sourceLinked="1"/>
        <c:majorTickMark val="none"/>
        <c:minorTickMark val="none"/>
        <c:tickLblPos val="nextTo"/>
        <c:txPr>
          <a:bodyPr/>
          <a:lstStyle/>
          <a:p>
            <a:pPr>
              <a:defRPr sz="1700" b="1" i="0" baseline="0"/>
            </a:pPr>
            <a:endParaRPr lang="en-US"/>
          </a:p>
        </c:txPr>
        <c:crossAx val="104827904"/>
        <c:crosses val="autoZero"/>
        <c:auto val="1"/>
        <c:lblAlgn val="ctr"/>
        <c:lblOffset val="100"/>
        <c:noMultiLvlLbl val="0"/>
      </c:catAx>
      <c:valAx>
        <c:axId val="104827904"/>
        <c:scaling>
          <c:orientation val="minMax"/>
        </c:scaling>
        <c:delete val="0"/>
        <c:axPos val="l"/>
        <c:numFmt formatCode="General" sourceLinked="1"/>
        <c:majorTickMark val="none"/>
        <c:minorTickMark val="none"/>
        <c:tickLblPos val="nextTo"/>
        <c:crossAx val="104826368"/>
        <c:crosses val="autoZero"/>
        <c:crossBetween val="between"/>
      </c:valAx>
      <c:serAx>
        <c:axId val="105811968"/>
        <c:scaling>
          <c:orientation val="minMax"/>
        </c:scaling>
        <c:delete val="1"/>
        <c:axPos val="b"/>
        <c:majorTickMark val="out"/>
        <c:minorTickMark val="none"/>
        <c:tickLblPos val="nextTo"/>
        <c:crossAx val="104827904"/>
        <c:crosses val="autoZero"/>
      </c:serAx>
      <c:spPr>
        <a:noFill/>
        <a:ln w="25400">
          <a:noFill/>
        </a:ln>
      </c:spPr>
    </c:plotArea>
    <c:legend>
      <c:legendPos val="r"/>
      <c:layout>
        <c:manualLayout>
          <c:xMode val="edge"/>
          <c:yMode val="edge"/>
          <c:x val="0.1279826464208243"/>
          <c:y val="0.88970588235294112"/>
          <c:w val="0.74620390455531449"/>
          <c:h val="8.8235294117647065E-2"/>
        </c:manualLayout>
      </c:layout>
      <c:overlay val="0"/>
      <c:txPr>
        <a:bodyPr/>
        <a:lstStyle/>
        <a:p>
          <a:pPr>
            <a:defRPr sz="1600"/>
          </a:pPr>
          <a:endParaRPr lang="en-US"/>
        </a:p>
      </c:txPr>
    </c:legend>
    <c:plotVisOnly val="1"/>
    <c:dispBlanksAs val="gap"/>
    <c:showDLblsOverMax val="0"/>
  </c:chart>
  <c:spPr>
    <a:solidFill>
      <a:srgbClr val="FFFFFF"/>
    </a:solidFill>
    <a:ln w="3175">
      <a:solidFill>
        <a:srgbClr val="808080"/>
      </a:solidFill>
      <a:prstDash val="solid"/>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accent1">
                <a:lumMod val="60000"/>
                <a:lumOff val="40000"/>
              </a:schemeClr>
            </a:solidFill>
            <a:ln>
              <a:solidFill>
                <a:schemeClr val="accent1">
                  <a:lumMod val="75000"/>
                </a:schemeClr>
              </a:solidFill>
            </a:ln>
          </c:spPr>
          <c:invertIfNegative val="0"/>
          <c:dLbls>
            <c:spPr>
              <a:noFill/>
              <a:ln>
                <a:noFill/>
              </a:ln>
              <a:effectLst/>
            </c:spPr>
            <c:txPr>
              <a:bodyPr/>
              <a:lstStyle/>
              <a:p>
                <a:pPr>
                  <a:defRPr sz="1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Sheet1!$A$5:$A$9</c:f>
              <c:strCache>
                <c:ptCount val="5"/>
                <c:pt idx="0">
                  <c:v>Arthritis</c:v>
                </c:pt>
                <c:pt idx="1">
                  <c:v>Hypertension</c:v>
                </c:pt>
                <c:pt idx="2">
                  <c:v>Back problems</c:v>
                </c:pt>
                <c:pt idx="3">
                  <c:v>Hearing loss</c:v>
                </c:pt>
                <c:pt idx="4">
                  <c:v>Vision deficits</c:v>
                </c:pt>
              </c:strCache>
            </c:strRef>
          </c:cat>
          <c:val>
            <c:numRef>
              <c:f>Sheet1!$B$5:$B$9</c:f>
              <c:numCache>
                <c:formatCode>0%</c:formatCode>
                <c:ptCount val="5"/>
                <c:pt idx="0">
                  <c:v>0.53</c:v>
                </c:pt>
                <c:pt idx="1">
                  <c:v>0.51</c:v>
                </c:pt>
                <c:pt idx="2">
                  <c:v>0.32</c:v>
                </c:pt>
                <c:pt idx="3">
                  <c:v>0.26</c:v>
                </c:pt>
                <c:pt idx="4">
                  <c:v>0.24</c:v>
                </c:pt>
              </c:numCache>
            </c:numRef>
          </c:val>
          <c:extLst>
            <c:ext xmlns:c16="http://schemas.microsoft.com/office/drawing/2014/chart" uri="{C3380CC4-5D6E-409C-BE32-E72D297353CC}">
              <c16:uniqueId val="{00000000-27C8-4CD5-ADDF-DAFB0B31CD4E}"/>
            </c:ext>
          </c:extLst>
        </c:ser>
        <c:dLbls>
          <c:dLblPos val="outEnd"/>
          <c:showLegendKey val="0"/>
          <c:showVal val="1"/>
          <c:showCatName val="0"/>
          <c:showSerName val="0"/>
          <c:showPercent val="0"/>
          <c:showBubbleSize val="0"/>
        </c:dLbls>
        <c:gapWidth val="150"/>
        <c:axId val="104957824"/>
        <c:axId val="104964864"/>
      </c:barChart>
      <c:catAx>
        <c:axId val="104957824"/>
        <c:scaling>
          <c:orientation val="minMax"/>
        </c:scaling>
        <c:delete val="0"/>
        <c:axPos val="b"/>
        <c:numFmt formatCode="General" sourceLinked="0"/>
        <c:majorTickMark val="out"/>
        <c:minorTickMark val="none"/>
        <c:tickLblPos val="nextTo"/>
        <c:txPr>
          <a:bodyPr/>
          <a:lstStyle/>
          <a:p>
            <a:pPr>
              <a:defRPr sz="1400" baseline="0"/>
            </a:pPr>
            <a:endParaRPr lang="en-US"/>
          </a:p>
        </c:txPr>
        <c:crossAx val="104964864"/>
        <c:crosses val="autoZero"/>
        <c:auto val="1"/>
        <c:lblAlgn val="ctr"/>
        <c:lblOffset val="100"/>
        <c:noMultiLvlLbl val="0"/>
      </c:catAx>
      <c:valAx>
        <c:axId val="104964864"/>
        <c:scaling>
          <c:orientation val="minMax"/>
        </c:scaling>
        <c:delete val="0"/>
        <c:axPos val="l"/>
        <c:majorGridlines/>
        <c:numFmt formatCode="0%" sourceLinked="1"/>
        <c:majorTickMark val="out"/>
        <c:minorTickMark val="none"/>
        <c:tickLblPos val="nextTo"/>
        <c:crossAx val="104957824"/>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181818181818185E-2"/>
          <c:y val="0.1622428169930086"/>
          <c:w val="0.56590909090909092"/>
          <c:h val="0.63864399693401153"/>
        </c:manualLayout>
      </c:layout>
      <c:barChart>
        <c:barDir val="col"/>
        <c:grouping val="clustered"/>
        <c:varyColors val="0"/>
        <c:ser>
          <c:idx val="0"/>
          <c:order val="0"/>
          <c:tx>
            <c:strRef>
              <c:f>'F:\[PC Poster Excel File.xlsx]Sheet1'!$A$44</c:f>
              <c:strCache>
                <c:ptCount val="1"/>
                <c:pt idx="0">
                  <c:v>Arthritis/Rheumatism</c:v>
                </c:pt>
              </c:strCache>
            </c:strRef>
          </c:tx>
          <c:spPr>
            <a:ln>
              <a:solidFill>
                <a:schemeClr val="accent1"/>
              </a:solidFill>
            </a:ln>
          </c:spPr>
          <c:invertIfNegative val="0"/>
          <c:cat>
            <c:strRef>
              <c:f>'F:\[PC Poster Excel File.xlsx]Sheet1'!$B$43:$D$43</c:f>
              <c:strCache>
                <c:ptCount val="3"/>
                <c:pt idx="0">
                  <c:v>50-64</c:v>
                </c:pt>
                <c:pt idx="1">
                  <c:v>65-74</c:v>
                </c:pt>
                <c:pt idx="2">
                  <c:v>75 and Over</c:v>
                </c:pt>
              </c:strCache>
            </c:strRef>
          </c:cat>
          <c:val>
            <c:numRef>
              <c:f>'F:\[PC Poster Excel File.xlsx]Sheet1'!$B$44:$D$44</c:f>
              <c:numCache>
                <c:formatCode>General</c:formatCode>
                <c:ptCount val="3"/>
                <c:pt idx="0">
                  <c:v>40.4</c:v>
                </c:pt>
                <c:pt idx="1">
                  <c:v>50.9</c:v>
                </c:pt>
                <c:pt idx="2">
                  <c:v>54.1</c:v>
                </c:pt>
              </c:numCache>
            </c:numRef>
          </c:val>
          <c:extLst>
            <c:ext xmlns:c16="http://schemas.microsoft.com/office/drawing/2014/chart" uri="{C3380CC4-5D6E-409C-BE32-E72D297353CC}">
              <c16:uniqueId val="{00000000-F3CA-4656-877F-9F9B3D6B2146}"/>
            </c:ext>
          </c:extLst>
        </c:ser>
        <c:ser>
          <c:idx val="1"/>
          <c:order val="1"/>
          <c:tx>
            <c:strRef>
              <c:f>'F:\[PC Poster Excel File.xlsx]Sheet1'!$A$45</c:f>
              <c:strCache>
                <c:ptCount val="1"/>
                <c:pt idx="0">
                  <c:v>High Blood Pressure</c:v>
                </c:pt>
              </c:strCache>
            </c:strRef>
          </c:tx>
          <c:spPr>
            <a:ln>
              <a:solidFill>
                <a:schemeClr val="accent1">
                  <a:lumMod val="75000"/>
                </a:schemeClr>
              </a:solidFill>
            </a:ln>
          </c:spPr>
          <c:invertIfNegative val="0"/>
          <c:cat>
            <c:strRef>
              <c:f>'F:\[PC Poster Excel File.xlsx]Sheet1'!$B$43:$D$43</c:f>
              <c:strCache>
                <c:ptCount val="3"/>
                <c:pt idx="0">
                  <c:v>50-64</c:v>
                </c:pt>
                <c:pt idx="1">
                  <c:v>65-74</c:v>
                </c:pt>
                <c:pt idx="2">
                  <c:v>75 and Over</c:v>
                </c:pt>
              </c:strCache>
            </c:strRef>
          </c:cat>
          <c:val>
            <c:numRef>
              <c:f>'F:\[PC Poster Excel File.xlsx]Sheet1'!$B$45:$D$45</c:f>
              <c:numCache>
                <c:formatCode>General</c:formatCode>
                <c:ptCount val="3"/>
                <c:pt idx="0">
                  <c:v>31.9</c:v>
                </c:pt>
                <c:pt idx="1">
                  <c:v>41.3</c:v>
                </c:pt>
                <c:pt idx="2">
                  <c:v>41.3</c:v>
                </c:pt>
              </c:numCache>
            </c:numRef>
          </c:val>
          <c:extLst>
            <c:ext xmlns:c16="http://schemas.microsoft.com/office/drawing/2014/chart" uri="{C3380CC4-5D6E-409C-BE32-E72D297353CC}">
              <c16:uniqueId val="{00000001-F3CA-4656-877F-9F9B3D6B2146}"/>
            </c:ext>
          </c:extLst>
        </c:ser>
        <c:ser>
          <c:idx val="2"/>
          <c:order val="2"/>
          <c:tx>
            <c:strRef>
              <c:f>'F:\[PC Poster Excel File.xlsx]Sheet1'!$A$46</c:f>
              <c:strCache>
                <c:ptCount val="1"/>
                <c:pt idx="0">
                  <c:v>Back Problems</c:v>
                </c:pt>
              </c:strCache>
            </c:strRef>
          </c:tx>
          <c:spPr>
            <a:ln>
              <a:solidFill>
                <a:schemeClr val="accent1">
                  <a:lumMod val="75000"/>
                </a:schemeClr>
              </a:solidFill>
            </a:ln>
          </c:spPr>
          <c:invertIfNegative val="0"/>
          <c:cat>
            <c:strRef>
              <c:f>'F:\[PC Poster Excel File.xlsx]Sheet1'!$B$43:$D$43</c:f>
              <c:strCache>
                <c:ptCount val="3"/>
                <c:pt idx="0">
                  <c:v>50-64</c:v>
                </c:pt>
                <c:pt idx="1">
                  <c:v>65-74</c:v>
                </c:pt>
                <c:pt idx="2">
                  <c:v>75 and Over</c:v>
                </c:pt>
              </c:strCache>
            </c:strRef>
          </c:cat>
          <c:val>
            <c:numRef>
              <c:f>'F:\[PC Poster Excel File.xlsx]Sheet1'!$B$46:$D$46</c:f>
              <c:numCache>
                <c:formatCode>General</c:formatCode>
                <c:ptCount val="3"/>
                <c:pt idx="0">
                  <c:v>26</c:v>
                </c:pt>
                <c:pt idx="1">
                  <c:v>23.2</c:v>
                </c:pt>
                <c:pt idx="2">
                  <c:v>26.2</c:v>
                </c:pt>
              </c:numCache>
            </c:numRef>
          </c:val>
          <c:extLst>
            <c:ext xmlns:c16="http://schemas.microsoft.com/office/drawing/2014/chart" uri="{C3380CC4-5D6E-409C-BE32-E72D297353CC}">
              <c16:uniqueId val="{00000002-F3CA-4656-877F-9F9B3D6B2146}"/>
            </c:ext>
          </c:extLst>
        </c:ser>
        <c:ser>
          <c:idx val="3"/>
          <c:order val="3"/>
          <c:tx>
            <c:strRef>
              <c:f>'F:\[PC Poster Excel File.xlsx]Sheet1'!$A$47</c:f>
              <c:strCache>
                <c:ptCount val="1"/>
                <c:pt idx="0">
                  <c:v>Hearing Problems</c:v>
                </c:pt>
              </c:strCache>
            </c:strRef>
          </c:tx>
          <c:spPr>
            <a:ln>
              <a:solidFill>
                <a:schemeClr val="accent1">
                  <a:lumMod val="75000"/>
                </a:schemeClr>
              </a:solidFill>
            </a:ln>
          </c:spPr>
          <c:invertIfNegative val="0"/>
          <c:cat>
            <c:strRef>
              <c:f>'F:\[PC Poster Excel File.xlsx]Sheet1'!$B$43:$D$43</c:f>
              <c:strCache>
                <c:ptCount val="3"/>
                <c:pt idx="0">
                  <c:v>50-64</c:v>
                </c:pt>
                <c:pt idx="1">
                  <c:v>65-74</c:v>
                </c:pt>
                <c:pt idx="2">
                  <c:v>75 and Over</c:v>
                </c:pt>
              </c:strCache>
            </c:strRef>
          </c:cat>
          <c:val>
            <c:numRef>
              <c:f>'F:\[PC Poster Excel File.xlsx]Sheet1'!$B$47:$D$47</c:f>
              <c:numCache>
                <c:formatCode>General</c:formatCode>
                <c:ptCount val="3"/>
                <c:pt idx="0">
                  <c:v>17</c:v>
                </c:pt>
                <c:pt idx="1">
                  <c:v>28.8</c:v>
                </c:pt>
                <c:pt idx="2">
                  <c:v>35.5</c:v>
                </c:pt>
              </c:numCache>
            </c:numRef>
          </c:val>
          <c:extLst>
            <c:ext xmlns:c16="http://schemas.microsoft.com/office/drawing/2014/chart" uri="{C3380CC4-5D6E-409C-BE32-E72D297353CC}">
              <c16:uniqueId val="{00000003-F3CA-4656-877F-9F9B3D6B2146}"/>
            </c:ext>
          </c:extLst>
        </c:ser>
        <c:ser>
          <c:idx val="4"/>
          <c:order val="4"/>
          <c:tx>
            <c:strRef>
              <c:f>'F:\[PC Poster Excel File.xlsx]Sheet1'!$A$48</c:f>
              <c:strCache>
                <c:ptCount val="1"/>
                <c:pt idx="0">
                  <c:v>Vision Problems</c:v>
                </c:pt>
              </c:strCache>
            </c:strRef>
          </c:tx>
          <c:spPr>
            <a:ln>
              <a:solidFill>
                <a:schemeClr val="accent1">
                  <a:lumMod val="75000"/>
                </a:schemeClr>
              </a:solidFill>
            </a:ln>
          </c:spPr>
          <c:invertIfNegative val="0"/>
          <c:cat>
            <c:strRef>
              <c:f>'F:\[PC Poster Excel File.xlsx]Sheet1'!$B$43:$D$43</c:f>
              <c:strCache>
                <c:ptCount val="3"/>
                <c:pt idx="0">
                  <c:v>50-64</c:v>
                </c:pt>
                <c:pt idx="1">
                  <c:v>65-74</c:v>
                </c:pt>
                <c:pt idx="2">
                  <c:v>75 and Over</c:v>
                </c:pt>
              </c:strCache>
            </c:strRef>
          </c:cat>
          <c:val>
            <c:numRef>
              <c:f>'F:\[PC Poster Excel File.xlsx]Sheet1'!$B$48:$D$48</c:f>
              <c:numCache>
                <c:formatCode>General</c:formatCode>
                <c:ptCount val="3"/>
                <c:pt idx="0">
                  <c:v>28</c:v>
                </c:pt>
                <c:pt idx="1">
                  <c:v>29.9</c:v>
                </c:pt>
                <c:pt idx="2">
                  <c:v>42.4</c:v>
                </c:pt>
              </c:numCache>
            </c:numRef>
          </c:val>
          <c:extLst>
            <c:ext xmlns:c16="http://schemas.microsoft.com/office/drawing/2014/chart" uri="{C3380CC4-5D6E-409C-BE32-E72D297353CC}">
              <c16:uniqueId val="{00000004-F3CA-4656-877F-9F9B3D6B2146}"/>
            </c:ext>
          </c:extLst>
        </c:ser>
        <c:dLbls>
          <c:showLegendKey val="0"/>
          <c:showVal val="0"/>
          <c:showCatName val="0"/>
          <c:showSerName val="0"/>
          <c:showPercent val="0"/>
          <c:showBubbleSize val="0"/>
        </c:dLbls>
        <c:gapWidth val="150"/>
        <c:axId val="105227776"/>
        <c:axId val="105229312"/>
      </c:barChart>
      <c:catAx>
        <c:axId val="105227776"/>
        <c:scaling>
          <c:orientation val="minMax"/>
        </c:scaling>
        <c:delete val="0"/>
        <c:axPos val="b"/>
        <c:numFmt formatCode="General" sourceLinked="1"/>
        <c:majorTickMark val="none"/>
        <c:minorTickMark val="none"/>
        <c:tickLblPos val="nextTo"/>
        <c:crossAx val="105229312"/>
        <c:crosses val="autoZero"/>
        <c:auto val="1"/>
        <c:lblAlgn val="ctr"/>
        <c:lblOffset val="100"/>
        <c:noMultiLvlLbl val="0"/>
      </c:catAx>
      <c:valAx>
        <c:axId val="105229312"/>
        <c:scaling>
          <c:orientation val="minMax"/>
        </c:scaling>
        <c:delete val="0"/>
        <c:axPos val="l"/>
        <c:majorGridlines/>
        <c:numFmt formatCode="General" sourceLinked="1"/>
        <c:majorTickMark val="none"/>
        <c:minorTickMark val="none"/>
        <c:tickLblPos val="nextTo"/>
        <c:crossAx val="105227776"/>
        <c:crosses val="autoZero"/>
        <c:crossBetween val="between"/>
      </c:valAx>
    </c:plotArea>
    <c:legend>
      <c:legendPos val="r"/>
      <c:layout>
        <c:manualLayout>
          <c:xMode val="edge"/>
          <c:yMode val="edge"/>
          <c:x val="0.67272727272727273"/>
          <c:y val="0.10029591433814136"/>
          <c:w val="0.31818181818181818"/>
          <c:h val="0.80236081109330359"/>
        </c:manualLayout>
      </c:layout>
      <c:overlay val="0"/>
    </c:legend>
    <c:plotVisOnly val="1"/>
    <c:dispBlanksAs val="gap"/>
    <c:showDLblsOverMax val="0"/>
  </c:chart>
  <c:txPr>
    <a:bodyPr/>
    <a:lstStyle/>
    <a:p>
      <a:pPr>
        <a:defRPr sz="1700" baseline="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145" cy="464205"/>
          </a:xfrm>
          <a:prstGeom prst="rect">
            <a:avLst/>
          </a:prstGeom>
        </p:spPr>
        <p:txBody>
          <a:bodyPr vert="horz" lIns="88126" tIns="44064" rIns="88126" bIns="44064" rtlCol="0"/>
          <a:lstStyle>
            <a:lvl1pPr algn="l">
              <a:defRPr sz="1200"/>
            </a:lvl1pPr>
          </a:lstStyle>
          <a:p>
            <a:endParaRPr lang="en-US"/>
          </a:p>
        </p:txBody>
      </p:sp>
      <p:sp>
        <p:nvSpPr>
          <p:cNvPr id="3" name="Date Placeholder 2"/>
          <p:cNvSpPr>
            <a:spLocks noGrp="1"/>
          </p:cNvSpPr>
          <p:nvPr>
            <p:ph type="dt" sz="quarter" idx="1"/>
          </p:nvPr>
        </p:nvSpPr>
        <p:spPr>
          <a:xfrm>
            <a:off x="3970734" y="2"/>
            <a:ext cx="3038145" cy="464205"/>
          </a:xfrm>
          <a:prstGeom prst="rect">
            <a:avLst/>
          </a:prstGeom>
        </p:spPr>
        <p:txBody>
          <a:bodyPr vert="horz" lIns="88126" tIns="44064" rIns="88126" bIns="44064" rtlCol="0"/>
          <a:lstStyle>
            <a:lvl1pPr algn="r">
              <a:defRPr sz="1200"/>
            </a:lvl1pPr>
          </a:lstStyle>
          <a:p>
            <a:fld id="{86292416-5423-4B24-80A0-D261D088F5FB}" type="datetimeFigureOut">
              <a:rPr lang="en-US" smtClean="0"/>
              <a:pPr/>
              <a:t>11/18/2019</a:t>
            </a:fld>
            <a:endParaRPr lang="en-US"/>
          </a:p>
        </p:txBody>
      </p:sp>
      <p:sp>
        <p:nvSpPr>
          <p:cNvPr id="4" name="Footer Placeholder 3"/>
          <p:cNvSpPr>
            <a:spLocks noGrp="1"/>
          </p:cNvSpPr>
          <p:nvPr>
            <p:ph type="ftr" sz="quarter" idx="2"/>
          </p:nvPr>
        </p:nvSpPr>
        <p:spPr>
          <a:xfrm>
            <a:off x="1" y="8830660"/>
            <a:ext cx="3038145" cy="464205"/>
          </a:xfrm>
          <a:prstGeom prst="rect">
            <a:avLst/>
          </a:prstGeom>
        </p:spPr>
        <p:txBody>
          <a:bodyPr vert="horz" lIns="88126" tIns="44064" rIns="88126" bIns="44064"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60"/>
            <a:ext cx="3038145" cy="464205"/>
          </a:xfrm>
          <a:prstGeom prst="rect">
            <a:avLst/>
          </a:prstGeom>
        </p:spPr>
        <p:txBody>
          <a:bodyPr vert="horz" lIns="88126" tIns="44064" rIns="88126" bIns="44064" rtlCol="0" anchor="b"/>
          <a:lstStyle>
            <a:lvl1pPr algn="r">
              <a:defRPr sz="1200"/>
            </a:lvl1pPr>
          </a:lstStyle>
          <a:p>
            <a:fld id="{25F7AF31-D677-470D-A5BE-966B906B5D70}" type="slidenum">
              <a:rPr lang="en-US" smtClean="0"/>
              <a:pPr/>
              <a:t>‹#›</a:t>
            </a:fld>
            <a:endParaRPr lang="en-US"/>
          </a:p>
        </p:txBody>
      </p:sp>
    </p:spTree>
    <p:extLst>
      <p:ext uri="{BB962C8B-B14F-4D97-AF65-F5344CB8AC3E}">
        <p14:creationId xmlns:p14="http://schemas.microsoft.com/office/powerpoint/2010/main" val="1345680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145" cy="464205"/>
          </a:xfrm>
          <a:prstGeom prst="rect">
            <a:avLst/>
          </a:prstGeom>
        </p:spPr>
        <p:txBody>
          <a:bodyPr vert="horz" lIns="93158" tIns="46580" rIns="93158" bIns="46580" rtlCol="0"/>
          <a:lstStyle>
            <a:lvl1pPr algn="l" fontAlgn="auto">
              <a:spcBef>
                <a:spcPts val="0"/>
              </a:spcBef>
              <a:spcAft>
                <a:spcPts val="0"/>
              </a:spcAft>
              <a:defRPr sz="1300" dirty="0">
                <a:latin typeface="+mn-lt"/>
              </a:defRPr>
            </a:lvl1pPr>
          </a:lstStyle>
          <a:p>
            <a:pPr>
              <a:defRPr/>
            </a:pPr>
            <a:endParaRPr lang="en-US"/>
          </a:p>
        </p:txBody>
      </p:sp>
      <p:sp>
        <p:nvSpPr>
          <p:cNvPr id="3" name="Date Placeholder 2"/>
          <p:cNvSpPr>
            <a:spLocks noGrp="1"/>
          </p:cNvSpPr>
          <p:nvPr>
            <p:ph type="dt" idx="1"/>
          </p:nvPr>
        </p:nvSpPr>
        <p:spPr>
          <a:xfrm>
            <a:off x="3970734" y="2"/>
            <a:ext cx="3038145" cy="464205"/>
          </a:xfrm>
          <a:prstGeom prst="rect">
            <a:avLst/>
          </a:prstGeom>
        </p:spPr>
        <p:txBody>
          <a:bodyPr vert="horz" lIns="93158" tIns="46580" rIns="93158" bIns="46580" rtlCol="0"/>
          <a:lstStyle>
            <a:lvl1pPr algn="r" fontAlgn="auto">
              <a:spcBef>
                <a:spcPts val="0"/>
              </a:spcBef>
              <a:spcAft>
                <a:spcPts val="0"/>
              </a:spcAft>
              <a:defRPr sz="1300" smtClean="0">
                <a:latin typeface="+mn-lt"/>
              </a:defRPr>
            </a:lvl1pPr>
          </a:lstStyle>
          <a:p>
            <a:pPr>
              <a:defRPr/>
            </a:pPr>
            <a:fld id="{CFB14F95-9E42-4AC0-AC1D-03DAE38BFDDF}" type="datetimeFigureOut">
              <a:rPr lang="en-US"/>
              <a:pPr>
                <a:defRPr/>
              </a:pPr>
              <a:t>11/18/2019</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58" tIns="46580" rIns="93158" bIns="46580" rtlCol="0" anchor="ctr"/>
          <a:lstStyle/>
          <a:p>
            <a:pPr lvl="0"/>
            <a:endParaRPr lang="en-US" noProof="0" dirty="0"/>
          </a:p>
        </p:txBody>
      </p:sp>
      <p:sp>
        <p:nvSpPr>
          <p:cNvPr id="5" name="Notes Placeholder 4"/>
          <p:cNvSpPr>
            <a:spLocks noGrp="1"/>
          </p:cNvSpPr>
          <p:nvPr>
            <p:ph type="body" sz="quarter" idx="3"/>
          </p:nvPr>
        </p:nvSpPr>
        <p:spPr>
          <a:xfrm>
            <a:off x="701346" y="4416100"/>
            <a:ext cx="5607711" cy="4182457"/>
          </a:xfrm>
          <a:prstGeom prst="rect">
            <a:avLst/>
          </a:prstGeom>
        </p:spPr>
        <p:txBody>
          <a:bodyPr vert="horz" lIns="93158" tIns="46580" rIns="93158" bIns="4658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30660"/>
            <a:ext cx="3038145" cy="464205"/>
          </a:xfrm>
          <a:prstGeom prst="rect">
            <a:avLst/>
          </a:prstGeom>
        </p:spPr>
        <p:txBody>
          <a:bodyPr vert="horz" lIns="93158" tIns="46580" rIns="93158" bIns="46580" rtlCol="0" anchor="b"/>
          <a:lstStyle>
            <a:lvl1pPr algn="l" fontAlgn="auto">
              <a:spcBef>
                <a:spcPts val="0"/>
              </a:spcBef>
              <a:spcAft>
                <a:spcPts val="0"/>
              </a:spcAft>
              <a:defRPr sz="1300" dirty="0">
                <a:latin typeface="+mn-lt"/>
              </a:defRPr>
            </a:lvl1pPr>
          </a:lstStyle>
          <a:p>
            <a:pPr>
              <a:defRPr/>
            </a:pPr>
            <a:endParaRPr lang="en-US"/>
          </a:p>
        </p:txBody>
      </p:sp>
      <p:sp>
        <p:nvSpPr>
          <p:cNvPr id="7" name="Slide Number Placeholder 6"/>
          <p:cNvSpPr>
            <a:spLocks noGrp="1"/>
          </p:cNvSpPr>
          <p:nvPr>
            <p:ph type="sldNum" sz="quarter" idx="5"/>
          </p:nvPr>
        </p:nvSpPr>
        <p:spPr>
          <a:xfrm>
            <a:off x="3970734" y="8830660"/>
            <a:ext cx="3038145" cy="464205"/>
          </a:xfrm>
          <a:prstGeom prst="rect">
            <a:avLst/>
          </a:prstGeom>
        </p:spPr>
        <p:txBody>
          <a:bodyPr vert="horz" lIns="93158" tIns="46580" rIns="93158" bIns="46580" rtlCol="0" anchor="b"/>
          <a:lstStyle>
            <a:lvl1pPr algn="r" fontAlgn="auto">
              <a:spcBef>
                <a:spcPts val="0"/>
              </a:spcBef>
              <a:spcAft>
                <a:spcPts val="0"/>
              </a:spcAft>
              <a:defRPr sz="1300" smtClean="0">
                <a:latin typeface="+mn-lt"/>
              </a:defRPr>
            </a:lvl1pPr>
          </a:lstStyle>
          <a:p>
            <a:pPr>
              <a:defRPr/>
            </a:pPr>
            <a:fld id="{C5AD9A1C-7262-48C8-BD4F-3E626845384F}" type="slidenum">
              <a:rPr lang="en-US"/>
              <a:pPr>
                <a:defRPr/>
              </a:pPr>
              <a:t>‹#›</a:t>
            </a:fld>
            <a:endParaRPr lang="en-US" dirty="0"/>
          </a:p>
        </p:txBody>
      </p:sp>
    </p:spTree>
    <p:extLst>
      <p:ext uri="{BB962C8B-B14F-4D97-AF65-F5344CB8AC3E}">
        <p14:creationId xmlns:p14="http://schemas.microsoft.com/office/powerpoint/2010/main" val="409617574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5AD9A1C-7262-48C8-BD4F-3E626845384F}" type="slidenum">
              <a:rPr lang="en-US" smtClean="0"/>
              <a:pPr>
                <a:defRPr/>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Aging starts at birth, the good news is we get wiser as we age and can accommodate these deficits </a:t>
            </a:r>
          </a:p>
          <a:p>
            <a:endParaRPr lang="en-US" dirty="0" smtClean="0"/>
          </a:p>
          <a:p>
            <a:r>
              <a:rPr lang="en-US" dirty="0" smtClean="0"/>
              <a:t>In the public workplace, most often noticed is compromised joints back strains</a:t>
            </a:r>
            <a:r>
              <a:rPr lang="en-US" baseline="0" dirty="0" smtClean="0"/>
              <a:t> </a:t>
            </a:r>
            <a:r>
              <a:rPr lang="en-US" baseline="0" dirty="0" err="1" smtClean="0"/>
              <a:t>etc</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3939625-0740-47D3-8CCE-0841FE07E9B1}" type="slidenum">
              <a:rPr lang="en-US" smtClean="0"/>
              <a:t>12</a:t>
            </a:fld>
            <a:endParaRPr lang="en-US"/>
          </a:p>
        </p:txBody>
      </p:sp>
    </p:spTree>
    <p:extLst>
      <p:ext uri="{BB962C8B-B14F-4D97-AF65-F5344CB8AC3E}">
        <p14:creationId xmlns:p14="http://schemas.microsoft.com/office/powerpoint/2010/main" val="1530262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pitchFamily="34" charset="0"/>
              </a:rPr>
              <a:t>The mean number of health conditions reported was 2.2. These conditions are consistent with the same age group in the general population but the physical demands of farming far surpass those of the general population. All of these chronic conditions are potentially serious and can interfere with the ability to perform work. 75% of the sample took at least one daily prescription medication. </a:t>
            </a:r>
          </a:p>
          <a:p>
            <a:pPr eaLnBrk="1" hangingPunct="1"/>
            <a:endParaRPr lang="en-US" dirty="0" smtClean="0">
              <a:latin typeface="Arial" pitchFamily="34" charset="0"/>
            </a:endParaRPr>
          </a:p>
          <a:p>
            <a:pPr eaLnBrk="1" hangingPunct="1"/>
            <a:r>
              <a:rPr lang="en-US" dirty="0" smtClean="0">
                <a:latin typeface="Arial" pitchFamily="34" charset="0"/>
              </a:rPr>
              <a:t>Men reported more chronic conditions than women (contrary to general population).</a:t>
            </a:r>
          </a:p>
          <a:p>
            <a:pPr eaLnBrk="1" hangingPunct="1"/>
            <a:endParaRPr lang="en-US"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FE05F2EC-71B3-406F-A682-6B706FE490FC}" type="slidenum">
              <a:rPr lang="en-US" smtClean="0"/>
              <a:t>13</a:t>
            </a:fld>
            <a:endParaRPr lang="en-US"/>
          </a:p>
        </p:txBody>
      </p:sp>
    </p:spTree>
    <p:extLst>
      <p:ext uri="{BB962C8B-B14F-4D97-AF65-F5344CB8AC3E}">
        <p14:creationId xmlns:p14="http://schemas.microsoft.com/office/powerpoint/2010/main" val="77710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rise in MSD</a:t>
            </a:r>
            <a:r>
              <a:rPr lang="en-US" baseline="0" dirty="0" smtClean="0"/>
              <a:t> </a:t>
            </a:r>
            <a:r>
              <a:rPr lang="en-US" dirty="0" smtClean="0"/>
              <a:t>with advancing age. Hearing is probably woefully under-reported</a:t>
            </a:r>
            <a:r>
              <a:rPr lang="en-US" baseline="0" dirty="0" smtClean="0"/>
              <a:t> ( this is self report data). </a:t>
            </a:r>
            <a:endParaRPr lang="en-US" dirty="0"/>
          </a:p>
        </p:txBody>
      </p:sp>
      <p:sp>
        <p:nvSpPr>
          <p:cNvPr id="4" name="Slide Number Placeholder 3"/>
          <p:cNvSpPr>
            <a:spLocks noGrp="1"/>
          </p:cNvSpPr>
          <p:nvPr>
            <p:ph type="sldNum" sz="quarter" idx="10"/>
          </p:nvPr>
        </p:nvSpPr>
        <p:spPr/>
        <p:txBody>
          <a:bodyPr/>
          <a:lstStyle/>
          <a:p>
            <a:fld id="{8BF45898-425A-4002-B933-381B97951D0B}" type="slidenum">
              <a:rPr lang="en-US" smtClean="0"/>
              <a:t>14</a:t>
            </a:fld>
            <a:endParaRPr lang="en-US"/>
          </a:p>
        </p:txBody>
      </p:sp>
    </p:spTree>
    <p:extLst>
      <p:ext uri="{BB962C8B-B14F-4D97-AF65-F5344CB8AC3E}">
        <p14:creationId xmlns:p14="http://schemas.microsoft.com/office/powerpoint/2010/main" val="1651646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FE35D-FBF5-4EC3-9CB3-2789CAA38E45}" type="slidenum">
              <a:rPr lang="en-US" smtClean="0"/>
              <a:pPr/>
              <a:t>15</a:t>
            </a:fld>
            <a:endParaRPr lang="en-US"/>
          </a:p>
        </p:txBody>
      </p:sp>
    </p:spTree>
    <p:extLst>
      <p:ext uri="{BB962C8B-B14F-4D97-AF65-F5344CB8AC3E}">
        <p14:creationId xmlns:p14="http://schemas.microsoft.com/office/powerpoint/2010/main" val="3435563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FE35D-FBF5-4EC3-9CB3-2789CAA38E45}" type="slidenum">
              <a:rPr lang="en-US" smtClean="0"/>
              <a:pPr/>
              <a:t>16</a:t>
            </a:fld>
            <a:endParaRPr lang="en-US"/>
          </a:p>
        </p:txBody>
      </p:sp>
    </p:spTree>
    <p:extLst>
      <p:ext uri="{BB962C8B-B14F-4D97-AF65-F5344CB8AC3E}">
        <p14:creationId xmlns:p14="http://schemas.microsoft.com/office/powerpoint/2010/main" val="3109548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you noticed</a:t>
            </a:r>
            <a:r>
              <a:rPr lang="en-US" baseline="0" dirty="0" smtClean="0"/>
              <a:t> it takes longer to recover as you age, and with that, comes more illnesses. Because our systems are compromised it is more likely that we die form what we could have recovered form at an earlier stage in life. Thus, it becomes even more important to protect ourselves ( “ an ounce of prevention….)</a:t>
            </a:r>
            <a:endParaRPr lang="en-US" dirty="0"/>
          </a:p>
        </p:txBody>
      </p:sp>
      <p:sp>
        <p:nvSpPr>
          <p:cNvPr id="4" name="Slide Number Placeholder 3"/>
          <p:cNvSpPr>
            <a:spLocks noGrp="1"/>
          </p:cNvSpPr>
          <p:nvPr>
            <p:ph type="sldNum" sz="quarter" idx="10"/>
          </p:nvPr>
        </p:nvSpPr>
        <p:spPr/>
        <p:txBody>
          <a:bodyPr/>
          <a:lstStyle/>
          <a:p>
            <a:fld id="{A3939625-0740-47D3-8CCE-0841FE07E9B1}" type="slidenum">
              <a:rPr lang="en-US" smtClean="0"/>
              <a:t>17</a:t>
            </a:fld>
            <a:endParaRPr lang="en-US"/>
          </a:p>
        </p:txBody>
      </p:sp>
    </p:spTree>
    <p:extLst>
      <p:ext uri="{BB962C8B-B14F-4D97-AF65-F5344CB8AC3E}">
        <p14:creationId xmlns:p14="http://schemas.microsoft.com/office/powerpoint/2010/main" val="1032001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5434" indent="-286705">
              <a:defRPr>
                <a:solidFill>
                  <a:schemeClr val="tx1"/>
                </a:solidFill>
                <a:latin typeface="Verdana" pitchFamily="34" charset="0"/>
              </a:defRPr>
            </a:lvl2pPr>
            <a:lvl3pPr marL="1146821" indent="-229364">
              <a:defRPr>
                <a:solidFill>
                  <a:schemeClr val="tx1"/>
                </a:solidFill>
                <a:latin typeface="Verdana" pitchFamily="34" charset="0"/>
              </a:defRPr>
            </a:lvl3pPr>
            <a:lvl4pPr marL="1605550" indent="-229364">
              <a:defRPr>
                <a:solidFill>
                  <a:schemeClr val="tx1"/>
                </a:solidFill>
                <a:latin typeface="Verdana" pitchFamily="34" charset="0"/>
              </a:defRPr>
            </a:lvl4pPr>
            <a:lvl5pPr marL="2064278" indent="-229364">
              <a:defRPr>
                <a:solidFill>
                  <a:schemeClr val="tx1"/>
                </a:solidFill>
                <a:latin typeface="Verdana" pitchFamily="34" charset="0"/>
              </a:defRPr>
            </a:lvl5pPr>
            <a:lvl6pPr marL="2523007" indent="-229364" eaLnBrk="0" fontAlgn="base" hangingPunct="0">
              <a:spcBef>
                <a:spcPct val="0"/>
              </a:spcBef>
              <a:spcAft>
                <a:spcPct val="0"/>
              </a:spcAft>
              <a:defRPr>
                <a:solidFill>
                  <a:schemeClr val="tx1"/>
                </a:solidFill>
                <a:latin typeface="Verdana" pitchFamily="34" charset="0"/>
              </a:defRPr>
            </a:lvl6pPr>
            <a:lvl7pPr marL="2981734" indent="-229364" eaLnBrk="0" fontAlgn="base" hangingPunct="0">
              <a:spcBef>
                <a:spcPct val="0"/>
              </a:spcBef>
              <a:spcAft>
                <a:spcPct val="0"/>
              </a:spcAft>
              <a:defRPr>
                <a:solidFill>
                  <a:schemeClr val="tx1"/>
                </a:solidFill>
                <a:latin typeface="Verdana" pitchFamily="34" charset="0"/>
              </a:defRPr>
            </a:lvl7pPr>
            <a:lvl8pPr marL="3440463" indent="-229364" eaLnBrk="0" fontAlgn="base" hangingPunct="0">
              <a:spcBef>
                <a:spcPct val="0"/>
              </a:spcBef>
              <a:spcAft>
                <a:spcPct val="0"/>
              </a:spcAft>
              <a:defRPr>
                <a:solidFill>
                  <a:schemeClr val="tx1"/>
                </a:solidFill>
                <a:latin typeface="Verdana" pitchFamily="34" charset="0"/>
              </a:defRPr>
            </a:lvl8pPr>
            <a:lvl9pPr marL="3899191" indent="-229364" eaLnBrk="0" fontAlgn="base" hangingPunct="0">
              <a:spcBef>
                <a:spcPct val="0"/>
              </a:spcBef>
              <a:spcAft>
                <a:spcPct val="0"/>
              </a:spcAft>
              <a:defRPr>
                <a:solidFill>
                  <a:schemeClr val="tx1"/>
                </a:solidFill>
                <a:latin typeface="Verdana" pitchFamily="34" charset="0"/>
              </a:defRPr>
            </a:lvl9pPr>
          </a:lstStyle>
          <a:p>
            <a:fld id="{3E70C77C-16C3-4A4B-BFB8-B2A36F9AE751}" type="slidenum">
              <a:rPr lang="en-US" smtClean="0">
                <a:latin typeface="Arial" pitchFamily="34" charset="0"/>
              </a:rPr>
              <a:pPr/>
              <a:t>19</a:t>
            </a:fld>
            <a:endParaRPr lang="en-US" smtClean="0">
              <a:latin typeface="Arial"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From our study of farmers age 50 and over, it was clearly evident that the participants enjoy their work, </a:t>
            </a:r>
            <a:r>
              <a:rPr lang="en-US" b="1" dirty="0" smtClean="0">
                <a:latin typeface="Arial" pitchFamily="34" charset="0"/>
              </a:rPr>
              <a:t>Women reported less satisfaction than men. Notice that satisfaction increased with age. </a:t>
            </a:r>
            <a:r>
              <a:rPr lang="en-US" dirty="0" smtClean="0">
                <a:latin typeface="Arial" pitchFamily="34" charset="0"/>
              </a:rPr>
              <a:t>This has direct impact on the adherence to medical advice as farmers are reluctant to change</a:t>
            </a:r>
            <a:r>
              <a:rPr lang="en-US" baseline="0" dirty="0" smtClean="0">
                <a:latin typeface="Arial" pitchFamily="34" charset="0"/>
              </a:rPr>
              <a:t> work to accommodate treatments, preventive measures, or medication restriction.</a:t>
            </a:r>
            <a:r>
              <a:rPr lang="en-US" dirty="0" smtClean="0">
                <a:latin typeface="Arial" pitchFamily="34" charset="0"/>
              </a:rPr>
              <a:t> </a:t>
            </a:r>
          </a:p>
        </p:txBody>
      </p:sp>
    </p:spTree>
    <p:extLst>
      <p:ext uri="{BB962C8B-B14F-4D97-AF65-F5344CB8AC3E}">
        <p14:creationId xmlns:p14="http://schemas.microsoft.com/office/powerpoint/2010/main" val="897712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5434" indent="-286705">
              <a:defRPr>
                <a:solidFill>
                  <a:schemeClr val="tx1"/>
                </a:solidFill>
                <a:latin typeface="Verdana" pitchFamily="34" charset="0"/>
              </a:defRPr>
            </a:lvl2pPr>
            <a:lvl3pPr marL="1146821" indent="-229364">
              <a:defRPr>
                <a:solidFill>
                  <a:schemeClr val="tx1"/>
                </a:solidFill>
                <a:latin typeface="Verdana" pitchFamily="34" charset="0"/>
              </a:defRPr>
            </a:lvl3pPr>
            <a:lvl4pPr marL="1605550" indent="-229364">
              <a:defRPr>
                <a:solidFill>
                  <a:schemeClr val="tx1"/>
                </a:solidFill>
                <a:latin typeface="Verdana" pitchFamily="34" charset="0"/>
              </a:defRPr>
            </a:lvl4pPr>
            <a:lvl5pPr marL="2064278" indent="-229364">
              <a:defRPr>
                <a:solidFill>
                  <a:schemeClr val="tx1"/>
                </a:solidFill>
                <a:latin typeface="Verdana" pitchFamily="34" charset="0"/>
              </a:defRPr>
            </a:lvl5pPr>
            <a:lvl6pPr marL="2523007" indent="-229364" eaLnBrk="0" fontAlgn="base" hangingPunct="0">
              <a:spcBef>
                <a:spcPct val="0"/>
              </a:spcBef>
              <a:spcAft>
                <a:spcPct val="0"/>
              </a:spcAft>
              <a:defRPr>
                <a:solidFill>
                  <a:schemeClr val="tx1"/>
                </a:solidFill>
                <a:latin typeface="Verdana" pitchFamily="34" charset="0"/>
              </a:defRPr>
            </a:lvl6pPr>
            <a:lvl7pPr marL="2981734" indent="-229364" eaLnBrk="0" fontAlgn="base" hangingPunct="0">
              <a:spcBef>
                <a:spcPct val="0"/>
              </a:spcBef>
              <a:spcAft>
                <a:spcPct val="0"/>
              </a:spcAft>
              <a:defRPr>
                <a:solidFill>
                  <a:schemeClr val="tx1"/>
                </a:solidFill>
                <a:latin typeface="Verdana" pitchFamily="34" charset="0"/>
              </a:defRPr>
            </a:lvl7pPr>
            <a:lvl8pPr marL="3440463" indent="-229364" eaLnBrk="0" fontAlgn="base" hangingPunct="0">
              <a:spcBef>
                <a:spcPct val="0"/>
              </a:spcBef>
              <a:spcAft>
                <a:spcPct val="0"/>
              </a:spcAft>
              <a:defRPr>
                <a:solidFill>
                  <a:schemeClr val="tx1"/>
                </a:solidFill>
                <a:latin typeface="Verdana" pitchFamily="34" charset="0"/>
              </a:defRPr>
            </a:lvl8pPr>
            <a:lvl9pPr marL="3899191" indent="-229364" eaLnBrk="0" fontAlgn="base" hangingPunct="0">
              <a:spcBef>
                <a:spcPct val="0"/>
              </a:spcBef>
              <a:spcAft>
                <a:spcPct val="0"/>
              </a:spcAft>
              <a:defRPr>
                <a:solidFill>
                  <a:schemeClr val="tx1"/>
                </a:solidFill>
                <a:latin typeface="Verdana" pitchFamily="34" charset="0"/>
              </a:defRPr>
            </a:lvl9pPr>
          </a:lstStyle>
          <a:p>
            <a:fld id="{BB5B54B6-041D-487D-9928-BDFB88E7B1BD}" type="slidenum">
              <a:rPr lang="en-US" smtClean="0">
                <a:latin typeface="Arial" pitchFamily="34" charset="0"/>
              </a:rPr>
              <a:pPr/>
              <a:t>20</a:t>
            </a:fld>
            <a:endParaRPr lang="en-US" smtClean="0">
              <a:latin typeface="Arial"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Unlike the general population, farmers thought more of health as the ability  to work, This is consistent with the limited literature from the 80’s that explored this concept. With the exception of “absence of pain” the definitions were fairly consistent across age groups. </a:t>
            </a:r>
          </a:p>
        </p:txBody>
      </p:sp>
    </p:spTree>
    <p:extLst>
      <p:ext uri="{BB962C8B-B14F-4D97-AF65-F5344CB8AC3E}">
        <p14:creationId xmlns:p14="http://schemas.microsoft.com/office/powerpoint/2010/main" val="4397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anose="020B0604020202020204" pitchFamily="34" charset="0"/>
            </a:endParaRP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EE1B8F7-9A96-41F0-853D-811F90634173}" type="slidenum">
              <a:rPr lang="en-US" altLang="en-US"/>
              <a:pPr eaLnBrk="1" hangingPunct="1"/>
              <a:t>22</a:t>
            </a:fld>
            <a:endParaRPr lang="en-US" altLang="en-US"/>
          </a:p>
        </p:txBody>
      </p:sp>
    </p:spTree>
    <p:extLst>
      <p:ext uri="{BB962C8B-B14F-4D97-AF65-F5344CB8AC3E}">
        <p14:creationId xmlns:p14="http://schemas.microsoft.com/office/powerpoint/2010/main" val="729629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8298C684-69C8-4FCE-8E82-3B4121EAC153}" type="slidenum">
              <a:rPr lang="en-US" smtClean="0">
                <a:latin typeface="Arial" pitchFamily="34" charset="0"/>
              </a:rPr>
              <a:pPr/>
              <a:t>23</a:t>
            </a:fld>
            <a:endParaRPr lang="en-US" smtClean="0">
              <a:latin typeface="Arial"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Older farmers seem to suffer from more debilitating conditions than the general population. Farmers are second only to fisherman for cataracts. Predominant skin cancers</a:t>
            </a:r>
            <a:r>
              <a:rPr lang="en-US" baseline="0" dirty="0" smtClean="0">
                <a:latin typeface="Arial" pitchFamily="34" charset="0"/>
              </a:rPr>
              <a:t> are basal cell and malignant melanoma. Hearing loss has been documented in farm teens and is caused by prolonged exposure to loud noises. If you have to raise your voice to be heard 36” away you are damaging your hearing. </a:t>
            </a:r>
            <a:endParaRPr lang="en-US" dirty="0" smtClean="0">
              <a:latin typeface="Arial" pitchFamily="34" charset="0"/>
            </a:endParaRPr>
          </a:p>
        </p:txBody>
      </p:sp>
    </p:spTree>
    <p:extLst>
      <p:ext uri="{BB962C8B-B14F-4D97-AF65-F5344CB8AC3E}">
        <p14:creationId xmlns:p14="http://schemas.microsoft.com/office/powerpoint/2010/main" val="139147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t>
            </a:r>
            <a:r>
              <a:rPr lang="en-US" baseline="0" dirty="0" smtClean="0"/>
              <a:t> Reed is a distinguished service professor and holds the Good Samaritan Endowed Chair in Community Health Nursing at UK. She has conducted funded agricultural health and safety research since 1991. Prior to that she was a home health and hospice nurse in rural KY.</a:t>
            </a:r>
            <a:endParaRPr lang="en-US" dirty="0"/>
          </a:p>
        </p:txBody>
      </p:sp>
      <p:sp>
        <p:nvSpPr>
          <p:cNvPr id="4" name="Slide Number Placeholder 3"/>
          <p:cNvSpPr>
            <a:spLocks noGrp="1"/>
          </p:cNvSpPr>
          <p:nvPr>
            <p:ph type="sldNum" sz="quarter" idx="10"/>
          </p:nvPr>
        </p:nvSpPr>
        <p:spPr/>
        <p:txBody>
          <a:bodyPr/>
          <a:lstStyle/>
          <a:p>
            <a:fld id="{8BF45898-425A-4002-B933-381B97951D0B}" type="slidenum">
              <a:rPr lang="en-US" smtClean="0"/>
              <a:t>3</a:t>
            </a:fld>
            <a:endParaRPr lang="en-US"/>
          </a:p>
        </p:txBody>
      </p:sp>
    </p:spTree>
    <p:extLst>
      <p:ext uri="{BB962C8B-B14F-4D97-AF65-F5344CB8AC3E}">
        <p14:creationId xmlns:p14="http://schemas.microsoft.com/office/powerpoint/2010/main" val="3453083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457">
              <a:defRPr/>
            </a:pPr>
            <a:r>
              <a:rPr lang="en-US" dirty="0" smtClean="0">
                <a:latin typeface="Arial" pitchFamily="34" charset="0"/>
              </a:rPr>
              <a:t>We can’t run a test for “farming” via a blood sample, but we can assess it through a thorough history. </a:t>
            </a:r>
          </a:p>
          <a:p>
            <a:endParaRPr lang="en-US" dirty="0"/>
          </a:p>
        </p:txBody>
      </p:sp>
      <p:sp>
        <p:nvSpPr>
          <p:cNvPr id="4" name="Slide Number Placeholder 3"/>
          <p:cNvSpPr>
            <a:spLocks noGrp="1"/>
          </p:cNvSpPr>
          <p:nvPr>
            <p:ph type="sldNum" sz="quarter" idx="10"/>
          </p:nvPr>
        </p:nvSpPr>
        <p:spPr/>
        <p:txBody>
          <a:bodyPr/>
          <a:lstStyle/>
          <a:p>
            <a:fld id="{FE05F2EC-71B3-406F-A682-6B706FE490FC}" type="slidenum">
              <a:rPr lang="en-US" smtClean="0"/>
              <a:t>25</a:t>
            </a:fld>
            <a:endParaRPr lang="en-US"/>
          </a:p>
        </p:txBody>
      </p:sp>
    </p:spTree>
    <p:extLst>
      <p:ext uri="{BB962C8B-B14F-4D97-AF65-F5344CB8AC3E}">
        <p14:creationId xmlns:p14="http://schemas.microsoft.com/office/powerpoint/2010/main" val="2618999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05F2EC-71B3-406F-A682-6B706FE490FC}" type="slidenum">
              <a:rPr lang="en-US" smtClean="0"/>
              <a:t>26</a:t>
            </a:fld>
            <a:endParaRPr lang="en-US"/>
          </a:p>
        </p:txBody>
      </p:sp>
    </p:spTree>
    <p:extLst>
      <p:ext uri="{BB962C8B-B14F-4D97-AF65-F5344CB8AC3E}">
        <p14:creationId xmlns:p14="http://schemas.microsoft.com/office/powerpoint/2010/main" val="1066969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Communication</a:t>
            </a:r>
            <a:r>
              <a:rPr lang="en-US" baseline="0" dirty="0" smtClean="0"/>
              <a:t> and trustworthiness are the primary keys to credibility. It does not require anything high tech. Remember , we have two ears and only one mouth, that means we should  listen twice as much as we talk. </a:t>
            </a:r>
            <a:endParaRPr lang="en-US" dirty="0"/>
          </a:p>
        </p:txBody>
      </p:sp>
      <p:sp>
        <p:nvSpPr>
          <p:cNvPr id="4" name="Slide Number Placeholder 3"/>
          <p:cNvSpPr>
            <a:spLocks noGrp="1"/>
          </p:cNvSpPr>
          <p:nvPr>
            <p:ph type="sldNum" sz="quarter" idx="10"/>
          </p:nvPr>
        </p:nvSpPr>
        <p:spPr/>
        <p:txBody>
          <a:bodyPr/>
          <a:lstStyle/>
          <a:p>
            <a:fld id="{8BF45898-425A-4002-B933-381B97951D0B}" type="slidenum">
              <a:rPr lang="en-US" smtClean="0"/>
              <a:t>27</a:t>
            </a:fld>
            <a:endParaRPr lang="en-US"/>
          </a:p>
        </p:txBody>
      </p:sp>
    </p:spTree>
    <p:extLst>
      <p:ext uri="{BB962C8B-B14F-4D97-AF65-F5344CB8AC3E}">
        <p14:creationId xmlns:p14="http://schemas.microsoft.com/office/powerpoint/2010/main" val="455598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think</a:t>
            </a:r>
            <a:r>
              <a:rPr lang="en-US" baseline="0" dirty="0" smtClean="0"/>
              <a:t> of the warnings that are included with common medications. Do not operate machinery while taking this medications; this medication may cause drowsiness (or dizziness), Take extra fluids when on this medication….. Now think of the usual day of farmers. </a:t>
            </a:r>
          </a:p>
          <a:p>
            <a:endParaRPr lang="en-US" baseline="0" dirty="0" smtClean="0"/>
          </a:p>
          <a:p>
            <a:r>
              <a:rPr lang="en-US" baseline="0" dirty="0" smtClean="0"/>
              <a:t>Tetanus is a rare event but a deadly one, with a 46% mortality rate. Soil is heavily contaminated with the tetanus spores, yet one of three farmers did not know their immunization status. Moreover, few health care providers ever ask. </a:t>
            </a:r>
            <a:endParaRPr lang="en-US" dirty="0"/>
          </a:p>
        </p:txBody>
      </p:sp>
      <p:sp>
        <p:nvSpPr>
          <p:cNvPr id="4" name="Slide Number Placeholder 3"/>
          <p:cNvSpPr>
            <a:spLocks noGrp="1"/>
          </p:cNvSpPr>
          <p:nvPr>
            <p:ph type="sldNum" sz="quarter" idx="10"/>
          </p:nvPr>
        </p:nvSpPr>
        <p:spPr/>
        <p:txBody>
          <a:bodyPr/>
          <a:lstStyle/>
          <a:p>
            <a:fld id="{A3939625-0740-47D3-8CCE-0841FE07E9B1}" type="slidenum">
              <a:rPr lang="en-US" smtClean="0"/>
              <a:t>28</a:t>
            </a:fld>
            <a:endParaRPr lang="en-US"/>
          </a:p>
        </p:txBody>
      </p:sp>
    </p:spTree>
    <p:extLst>
      <p:ext uri="{BB962C8B-B14F-4D97-AF65-F5344CB8AC3E}">
        <p14:creationId xmlns:p14="http://schemas.microsoft.com/office/powerpoint/2010/main" val="2181583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fairly</a:t>
            </a:r>
            <a:r>
              <a:rPr lang="en-US" baseline="0" dirty="0" smtClean="0"/>
              <a:t> easy to assess physical risk for farm work of the aging farmer, low or no cost, and as good as fancy tests. The challenge is not being objective about the potential consequences.  </a:t>
            </a:r>
            <a:endParaRPr lang="en-US" dirty="0"/>
          </a:p>
        </p:txBody>
      </p:sp>
      <p:sp>
        <p:nvSpPr>
          <p:cNvPr id="4" name="Slide Number Placeholder 3"/>
          <p:cNvSpPr>
            <a:spLocks noGrp="1"/>
          </p:cNvSpPr>
          <p:nvPr>
            <p:ph type="sldNum" sz="quarter" idx="10"/>
          </p:nvPr>
        </p:nvSpPr>
        <p:spPr/>
        <p:txBody>
          <a:bodyPr/>
          <a:lstStyle/>
          <a:p>
            <a:fld id="{A3939625-0740-47D3-8CCE-0841FE07E9B1}" type="slidenum">
              <a:rPr lang="en-US" smtClean="0"/>
              <a:t>30</a:t>
            </a:fld>
            <a:endParaRPr lang="en-US"/>
          </a:p>
        </p:txBody>
      </p:sp>
    </p:spTree>
    <p:extLst>
      <p:ext uri="{BB962C8B-B14F-4D97-AF65-F5344CB8AC3E}">
        <p14:creationId xmlns:p14="http://schemas.microsoft.com/office/powerpoint/2010/main" val="2101233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5434" indent="-286705">
              <a:defRPr>
                <a:solidFill>
                  <a:schemeClr val="tx1"/>
                </a:solidFill>
                <a:latin typeface="Verdana" pitchFamily="34" charset="0"/>
              </a:defRPr>
            </a:lvl2pPr>
            <a:lvl3pPr marL="1146821" indent="-229364">
              <a:defRPr>
                <a:solidFill>
                  <a:schemeClr val="tx1"/>
                </a:solidFill>
                <a:latin typeface="Verdana" pitchFamily="34" charset="0"/>
              </a:defRPr>
            </a:lvl3pPr>
            <a:lvl4pPr marL="1605550" indent="-229364">
              <a:defRPr>
                <a:solidFill>
                  <a:schemeClr val="tx1"/>
                </a:solidFill>
                <a:latin typeface="Verdana" pitchFamily="34" charset="0"/>
              </a:defRPr>
            </a:lvl4pPr>
            <a:lvl5pPr marL="2064278" indent="-229364">
              <a:defRPr>
                <a:solidFill>
                  <a:schemeClr val="tx1"/>
                </a:solidFill>
                <a:latin typeface="Verdana" pitchFamily="34" charset="0"/>
              </a:defRPr>
            </a:lvl5pPr>
            <a:lvl6pPr marL="2523007" indent="-229364" eaLnBrk="0" fontAlgn="base" hangingPunct="0">
              <a:spcBef>
                <a:spcPct val="0"/>
              </a:spcBef>
              <a:spcAft>
                <a:spcPct val="0"/>
              </a:spcAft>
              <a:defRPr>
                <a:solidFill>
                  <a:schemeClr val="tx1"/>
                </a:solidFill>
                <a:latin typeface="Verdana" pitchFamily="34" charset="0"/>
              </a:defRPr>
            </a:lvl6pPr>
            <a:lvl7pPr marL="2981734" indent="-229364" eaLnBrk="0" fontAlgn="base" hangingPunct="0">
              <a:spcBef>
                <a:spcPct val="0"/>
              </a:spcBef>
              <a:spcAft>
                <a:spcPct val="0"/>
              </a:spcAft>
              <a:defRPr>
                <a:solidFill>
                  <a:schemeClr val="tx1"/>
                </a:solidFill>
                <a:latin typeface="Verdana" pitchFamily="34" charset="0"/>
              </a:defRPr>
            </a:lvl7pPr>
            <a:lvl8pPr marL="3440463" indent="-229364" eaLnBrk="0" fontAlgn="base" hangingPunct="0">
              <a:spcBef>
                <a:spcPct val="0"/>
              </a:spcBef>
              <a:spcAft>
                <a:spcPct val="0"/>
              </a:spcAft>
              <a:defRPr>
                <a:solidFill>
                  <a:schemeClr val="tx1"/>
                </a:solidFill>
                <a:latin typeface="Verdana" pitchFamily="34" charset="0"/>
              </a:defRPr>
            </a:lvl8pPr>
            <a:lvl9pPr marL="3899191" indent="-229364" eaLnBrk="0" fontAlgn="base" hangingPunct="0">
              <a:spcBef>
                <a:spcPct val="0"/>
              </a:spcBef>
              <a:spcAft>
                <a:spcPct val="0"/>
              </a:spcAft>
              <a:defRPr>
                <a:solidFill>
                  <a:schemeClr val="tx1"/>
                </a:solidFill>
                <a:latin typeface="Verdana" pitchFamily="34" charset="0"/>
              </a:defRPr>
            </a:lvl9pPr>
          </a:lstStyle>
          <a:p>
            <a:fld id="{8298C684-69C8-4FCE-8E82-3B4121EAC153}" type="slidenum">
              <a:rPr lang="en-US" smtClean="0">
                <a:latin typeface="Arial" pitchFamily="34" charset="0"/>
              </a:rPr>
              <a:pPr/>
              <a:t>31</a:t>
            </a:fld>
            <a:endParaRPr lang="en-US" smtClean="0">
              <a:latin typeface="Arial"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Older farmers seem to suffer from more debilitating conditions than the general population. Farmers are second only to fisherman for cataracts. </a:t>
            </a:r>
          </a:p>
        </p:txBody>
      </p:sp>
    </p:spTree>
    <p:extLst>
      <p:ext uri="{BB962C8B-B14F-4D97-AF65-F5344CB8AC3E}">
        <p14:creationId xmlns:p14="http://schemas.microsoft.com/office/powerpoint/2010/main" val="3502832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B4D6AF-5CB5-4A83-B04B-DAF98B574E8D}" type="slidenum">
              <a:rPr lang="en-US" smtClean="0"/>
              <a:pPr eaLnBrk="1" hangingPunct="1"/>
              <a:t>32</a:t>
            </a:fld>
            <a:endParaRPr lang="en-US" smtClean="0"/>
          </a:p>
        </p:txBody>
      </p:sp>
    </p:spTree>
    <p:extLst>
      <p:ext uri="{BB962C8B-B14F-4D97-AF65-F5344CB8AC3E}">
        <p14:creationId xmlns:p14="http://schemas.microsoft.com/office/powerpoint/2010/main" val="3161012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B4D6AF-5CB5-4A83-B04B-DAF98B574E8D}" type="slidenum">
              <a:rPr lang="en-US" smtClean="0"/>
              <a:pPr eaLnBrk="1" hangingPunct="1"/>
              <a:t>33</a:t>
            </a:fld>
            <a:endParaRPr lang="en-US" smtClean="0"/>
          </a:p>
        </p:txBody>
      </p:sp>
    </p:spTree>
    <p:extLst>
      <p:ext uri="{BB962C8B-B14F-4D97-AF65-F5344CB8AC3E}">
        <p14:creationId xmlns:p14="http://schemas.microsoft.com/office/powerpoint/2010/main" val="2839763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0" dirty="0" smtClean="0"/>
              <a:t>Get a ruler (or a yardstick or candy bar). Hold the ruler near the end (highest number) and let it hang down. Have another person put his or her hand at the bottom of the ruler and have them ready to grab the ruler (however, they should not be touching the ruler). Tell the other person that you will drop the ruler sometime within the next 5 seconds and that they are supposed to catch the ruler as fast as they can after it is dropped. Record the level (inches or centimeters) at which they catch the ruler (you can convert the distance into reaction time with the chart below). Test the same person 3 to 5 times (vary the time of dropping the ruler within the 5 second "drop-zone" so the other person cannot guess when you will drop the ruler).  Here is a table to convert the distance on the ruler to reaction time. For example, if you caught the ruler at the 8 inch mark, then your reaction time is equal to 0.20 seconds (200 </a:t>
            </a:r>
            <a:r>
              <a:rPr lang="en-US" b="0" dirty="0" err="1" smtClean="0"/>
              <a:t>ms</a:t>
            </a:r>
            <a:r>
              <a:rPr lang="en-US" b="0" dirty="0" smtClean="0"/>
              <a:t>). Remember that there are 1,000 milliseconds (</a:t>
            </a:r>
            <a:r>
              <a:rPr lang="en-US" b="0" dirty="0" err="1" smtClean="0"/>
              <a:t>ms</a:t>
            </a:r>
            <a:r>
              <a:rPr lang="en-US" b="0" dirty="0" smtClean="0"/>
              <a:t>) in 1 second.</a:t>
            </a:r>
          </a:p>
          <a:p>
            <a:endParaRPr lang="en-US" b="0" dirty="0" smtClean="0"/>
          </a:p>
          <a:p>
            <a:endParaRPr lang="en-US" b="0" dirty="0" smtClean="0"/>
          </a:p>
          <a:p>
            <a:r>
              <a:rPr lang="en-US" sz="1200" kern="1200" dirty="0" smtClean="0">
                <a:solidFill>
                  <a:schemeClr val="tx1"/>
                </a:solidFill>
                <a:effectLst/>
                <a:latin typeface="+mn-lt"/>
                <a:ea typeface="+mn-ea"/>
                <a:cs typeface="+mn-cs"/>
              </a:rPr>
              <a:t>Distance</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Time </a:t>
            </a:r>
          </a:p>
          <a:p>
            <a:r>
              <a:rPr lang="en-US" sz="1200" kern="1200" dirty="0" smtClean="0">
                <a:solidFill>
                  <a:schemeClr val="tx1"/>
                </a:solidFill>
                <a:effectLst/>
                <a:latin typeface="+mn-lt"/>
                <a:ea typeface="+mn-ea"/>
                <a:cs typeface="+mn-cs"/>
              </a:rPr>
              <a:t>2 in (~5 cm), 0.10 sec (100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4 in (~10 cm), 0.14 sec (140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6 in (~15 cm), 0.17 sec (170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8 in (~20 cm), 0.20 sec (200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10 in (~25.5 cm), 0.23 sec (230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12 in (~30.5 cm), 0.25 sec (250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17 in (~43 cm), 0.30 sec (300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24 in (~61 cm), 0.35 sec (350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31 in (~79 cm), 0.40 sec (400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39 in (~99 cm), 0.45 sec (450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48 in (~123 cm), 0.50 sec (500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69 in (~175 cm), 0.60 sec (600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endParaRPr lang="en-US" b="0" dirty="0" smtClean="0"/>
          </a:p>
          <a:p>
            <a:endParaRPr lang="en-US" dirty="0"/>
          </a:p>
        </p:txBody>
      </p:sp>
      <p:sp>
        <p:nvSpPr>
          <p:cNvPr id="4" name="Slide Number Placeholder 3"/>
          <p:cNvSpPr>
            <a:spLocks noGrp="1"/>
          </p:cNvSpPr>
          <p:nvPr>
            <p:ph type="sldNum" sz="quarter" idx="10"/>
          </p:nvPr>
        </p:nvSpPr>
        <p:spPr/>
        <p:txBody>
          <a:bodyPr/>
          <a:lstStyle/>
          <a:p>
            <a:fld id="{A3939625-0740-47D3-8CCE-0841FE07E9B1}" type="slidenum">
              <a:rPr lang="en-US" smtClean="0"/>
              <a:t>40</a:t>
            </a:fld>
            <a:endParaRPr lang="en-US"/>
          </a:p>
        </p:txBody>
      </p:sp>
    </p:spTree>
    <p:extLst>
      <p:ext uri="{BB962C8B-B14F-4D97-AF65-F5344CB8AC3E}">
        <p14:creationId xmlns:p14="http://schemas.microsoft.com/office/powerpoint/2010/main" val="2212297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5434" indent="-286705">
              <a:defRPr>
                <a:solidFill>
                  <a:schemeClr val="tx1"/>
                </a:solidFill>
                <a:latin typeface="Verdana" pitchFamily="34" charset="0"/>
              </a:defRPr>
            </a:lvl2pPr>
            <a:lvl3pPr marL="1146821" indent="-229364">
              <a:defRPr>
                <a:solidFill>
                  <a:schemeClr val="tx1"/>
                </a:solidFill>
                <a:latin typeface="Verdana" pitchFamily="34" charset="0"/>
              </a:defRPr>
            </a:lvl3pPr>
            <a:lvl4pPr marL="1605550" indent="-229364">
              <a:defRPr>
                <a:solidFill>
                  <a:schemeClr val="tx1"/>
                </a:solidFill>
                <a:latin typeface="Verdana" pitchFamily="34" charset="0"/>
              </a:defRPr>
            </a:lvl4pPr>
            <a:lvl5pPr marL="2064278" indent="-229364">
              <a:defRPr>
                <a:solidFill>
                  <a:schemeClr val="tx1"/>
                </a:solidFill>
                <a:latin typeface="Verdana" pitchFamily="34" charset="0"/>
              </a:defRPr>
            </a:lvl5pPr>
            <a:lvl6pPr marL="2523007" indent="-229364" eaLnBrk="0" fontAlgn="base" hangingPunct="0">
              <a:spcBef>
                <a:spcPct val="0"/>
              </a:spcBef>
              <a:spcAft>
                <a:spcPct val="0"/>
              </a:spcAft>
              <a:defRPr>
                <a:solidFill>
                  <a:schemeClr val="tx1"/>
                </a:solidFill>
                <a:latin typeface="Verdana" pitchFamily="34" charset="0"/>
              </a:defRPr>
            </a:lvl6pPr>
            <a:lvl7pPr marL="2981734" indent="-229364" eaLnBrk="0" fontAlgn="base" hangingPunct="0">
              <a:spcBef>
                <a:spcPct val="0"/>
              </a:spcBef>
              <a:spcAft>
                <a:spcPct val="0"/>
              </a:spcAft>
              <a:defRPr>
                <a:solidFill>
                  <a:schemeClr val="tx1"/>
                </a:solidFill>
                <a:latin typeface="Verdana" pitchFamily="34" charset="0"/>
              </a:defRPr>
            </a:lvl7pPr>
            <a:lvl8pPr marL="3440463" indent="-229364" eaLnBrk="0" fontAlgn="base" hangingPunct="0">
              <a:spcBef>
                <a:spcPct val="0"/>
              </a:spcBef>
              <a:spcAft>
                <a:spcPct val="0"/>
              </a:spcAft>
              <a:defRPr>
                <a:solidFill>
                  <a:schemeClr val="tx1"/>
                </a:solidFill>
                <a:latin typeface="Verdana" pitchFamily="34" charset="0"/>
              </a:defRPr>
            </a:lvl8pPr>
            <a:lvl9pPr marL="3899191" indent="-229364" eaLnBrk="0" fontAlgn="base" hangingPunct="0">
              <a:spcBef>
                <a:spcPct val="0"/>
              </a:spcBef>
              <a:spcAft>
                <a:spcPct val="0"/>
              </a:spcAft>
              <a:defRPr>
                <a:solidFill>
                  <a:schemeClr val="tx1"/>
                </a:solidFill>
                <a:latin typeface="Verdana" pitchFamily="34" charset="0"/>
              </a:defRPr>
            </a:lvl9pPr>
          </a:lstStyle>
          <a:p>
            <a:fld id="{9E4353A2-640C-447D-8207-40381DADA69C}" type="slidenum">
              <a:rPr lang="en-US" smtClean="0">
                <a:latin typeface="Arial" pitchFamily="34" charset="0"/>
              </a:rPr>
              <a:pPr/>
              <a:t>41</a:t>
            </a:fld>
            <a:endParaRPr lang="en-US" smtClean="0">
              <a:latin typeface="Arial"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Farmers have their self-identity in the work they do and the land they work on. Not tending the land would be like abandoning one’s own child. The production of their work is self-evident and tangible not only through economics but through all the senses. One can see clean fencerows, smell the crops as they ripen, and taste the produce. The work sustains your family nutritionally, economically, and spiritually,  but only because you are a careful steward of the land. How can you trust this important work to anyone but yourself?</a:t>
            </a:r>
          </a:p>
        </p:txBody>
      </p:sp>
    </p:spTree>
    <p:extLst>
      <p:ext uri="{BB962C8B-B14F-4D97-AF65-F5344CB8AC3E}">
        <p14:creationId xmlns:p14="http://schemas.microsoft.com/office/powerpoint/2010/main" val="3199962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Farming is usually a cradle to grave industry</a:t>
            </a:r>
            <a:r>
              <a:rPr lang="en-US" baseline="0" dirty="0" smtClean="0"/>
              <a:t> and work culture is ingrained at a young age. Young boy- old tractor is still a common sight, but most young adults leave the farm to work a “public” job full time. Many return to farm work after retiring from the “public” work, or they farm “on the side” – essentially holding two full time jobs. </a:t>
            </a:r>
            <a:endParaRPr lang="en-US" dirty="0"/>
          </a:p>
        </p:txBody>
      </p:sp>
      <p:sp>
        <p:nvSpPr>
          <p:cNvPr id="4" name="Slide Number Placeholder 3"/>
          <p:cNvSpPr>
            <a:spLocks noGrp="1"/>
          </p:cNvSpPr>
          <p:nvPr>
            <p:ph type="sldNum" sz="quarter" idx="10"/>
          </p:nvPr>
        </p:nvSpPr>
        <p:spPr/>
        <p:txBody>
          <a:bodyPr/>
          <a:lstStyle/>
          <a:p>
            <a:fld id="{8BF45898-425A-4002-B933-381B97951D0B}" type="slidenum">
              <a:rPr lang="en-US" smtClean="0"/>
              <a:t>5</a:t>
            </a:fld>
            <a:endParaRPr lang="en-US"/>
          </a:p>
        </p:txBody>
      </p:sp>
    </p:spTree>
    <p:extLst>
      <p:ext uri="{BB962C8B-B14F-4D97-AF65-F5344CB8AC3E}">
        <p14:creationId xmlns:p14="http://schemas.microsoft.com/office/powerpoint/2010/main" val="40259381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is usually a shocker. But think about watching your farm go downhill and you no longer able to keep it pristine. Older farmers tend to remain in the farm homestead, even after passing the work along to someone else. Sitting at the window can take a tremendous emotional toll.   “This is what I’ve worked for, this is who I am .”</a:t>
            </a:r>
            <a:endParaRPr lang="en-US" dirty="0"/>
          </a:p>
        </p:txBody>
      </p:sp>
      <p:sp>
        <p:nvSpPr>
          <p:cNvPr id="4" name="Slide Number Placeholder 3"/>
          <p:cNvSpPr>
            <a:spLocks noGrp="1"/>
          </p:cNvSpPr>
          <p:nvPr>
            <p:ph type="sldNum" sz="quarter" idx="10"/>
          </p:nvPr>
        </p:nvSpPr>
        <p:spPr/>
        <p:txBody>
          <a:bodyPr/>
          <a:lstStyle/>
          <a:p>
            <a:fld id="{A3939625-0740-47D3-8CCE-0841FE07E9B1}" type="slidenum">
              <a:rPr lang="en-US" smtClean="0"/>
              <a:t>42</a:t>
            </a:fld>
            <a:endParaRPr lang="en-US"/>
          </a:p>
        </p:txBody>
      </p:sp>
    </p:spTree>
    <p:extLst>
      <p:ext uri="{BB962C8B-B14F-4D97-AF65-F5344CB8AC3E}">
        <p14:creationId xmlns:p14="http://schemas.microsoft.com/office/powerpoint/2010/main" val="30394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Browning, S. R., </a:t>
            </a:r>
            <a:r>
              <a:rPr lang="en-US" sz="1200" kern="1200" dirty="0" err="1" smtClean="0">
                <a:solidFill>
                  <a:schemeClr val="tx1"/>
                </a:solidFill>
                <a:effectLst/>
                <a:latin typeface="+mn-lt"/>
                <a:ea typeface="+mn-ea"/>
                <a:cs typeface="+mn-cs"/>
              </a:rPr>
              <a:t>Westneat</a:t>
            </a:r>
            <a:r>
              <a:rPr lang="en-US" sz="1200" kern="1200" dirty="0" smtClean="0">
                <a:solidFill>
                  <a:schemeClr val="tx1"/>
                </a:solidFill>
                <a:effectLst/>
                <a:latin typeface="+mn-lt"/>
                <a:ea typeface="+mn-ea"/>
                <a:cs typeface="+mn-cs"/>
              </a:rPr>
              <a:t>, S. C., &amp; McKnight, R. H. (2008). Suicides among farmers in three southeastern states, 1990-1998. </a:t>
            </a:r>
            <a:r>
              <a:rPr lang="en-US" sz="1200" i="1" kern="1200" dirty="0" smtClean="0">
                <a:solidFill>
                  <a:schemeClr val="tx1"/>
                </a:solidFill>
                <a:effectLst/>
                <a:latin typeface="+mn-lt"/>
                <a:ea typeface="+mn-ea"/>
                <a:cs typeface="+mn-cs"/>
              </a:rPr>
              <a:t>Journal of Agricultural Safety and Health</a:t>
            </a:r>
            <a:r>
              <a:rPr lang="en-US" sz="1200" kern="120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14</a:t>
            </a:r>
            <a:r>
              <a:rPr lang="en-US" sz="1200" kern="1200" dirty="0" smtClean="0">
                <a:solidFill>
                  <a:schemeClr val="tx1"/>
                </a:solidFill>
                <a:effectLst/>
                <a:latin typeface="+mn-lt"/>
                <a:ea typeface="+mn-ea"/>
                <a:cs typeface="+mn-cs"/>
              </a:rPr>
              <a:t>(4), 461-472.</a:t>
            </a:r>
          </a:p>
          <a:p>
            <a:endParaRPr lang="en-US" dirty="0"/>
          </a:p>
        </p:txBody>
      </p:sp>
      <p:sp>
        <p:nvSpPr>
          <p:cNvPr id="4" name="Slide Number Placeholder 3"/>
          <p:cNvSpPr>
            <a:spLocks noGrp="1"/>
          </p:cNvSpPr>
          <p:nvPr>
            <p:ph type="sldNum" sz="quarter" idx="10"/>
          </p:nvPr>
        </p:nvSpPr>
        <p:spPr/>
        <p:txBody>
          <a:bodyPr/>
          <a:lstStyle/>
          <a:p>
            <a:fld id="{8BF45898-425A-4002-B933-381B97951D0B}" type="slidenum">
              <a:rPr lang="en-US" smtClean="0"/>
              <a:t>43</a:t>
            </a:fld>
            <a:endParaRPr lang="en-US"/>
          </a:p>
        </p:txBody>
      </p:sp>
    </p:spTree>
    <p:extLst>
      <p:ext uri="{BB962C8B-B14F-4D97-AF65-F5344CB8AC3E}">
        <p14:creationId xmlns:p14="http://schemas.microsoft.com/office/powerpoint/2010/main" val="388548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a:t>
            </a:r>
            <a:r>
              <a:rPr lang="en-US" altLang="en-US" b="1" i="1" smtClean="0"/>
              <a:t>I think the thing that maybe has been the hardest for me is... making decisions... for over 50 years you’ve had someone to talk things over with and now you have to make a decision by yourself.” Comments of a 77-year-old farm widow. (Scheerer &amp; Brandt, 2001)</a:t>
            </a:r>
            <a:endParaRPr lang="en-US" altLang="en-US" smtClean="0"/>
          </a:p>
          <a:p>
            <a:pPr eaLnBrk="1" hangingPunct="1">
              <a:spcBef>
                <a:spcPct val="0"/>
              </a:spcBef>
            </a:pPr>
            <a:r>
              <a:rPr lang="en-US" altLang="en-US" smtClean="0"/>
              <a:t> </a:t>
            </a:r>
          </a:p>
          <a:p>
            <a:pPr eaLnBrk="1" hangingPunct="1">
              <a:spcBef>
                <a:spcPct val="0"/>
              </a:spcBef>
            </a:pPr>
            <a:r>
              <a:rPr lang="en-US" altLang="en-US" smtClean="0"/>
              <a:t>The world of the aging farmer includes more concerns than just the farm. Loss of a spouse is the greatest stressor in life.  This quote is not unusual for older farmers as women generally outlive their spouse. Since selling land is unthinkable, the widow is left with the tremendous task of the business.  The greatest increase in producers is older females. (USDA, 2009)  Very little research has been examined regarding the particular health risks of women left to operate the farm after the death of a spouse.  Males, too, suffer tremendously from the loss of a partner – coming in from work to an empty house further heightens a farmer’s feeling of isolation.  Farming is a </a:t>
            </a:r>
            <a:r>
              <a:rPr lang="en-US" altLang="en-US" u="sng" smtClean="0"/>
              <a:t>family</a:t>
            </a:r>
            <a:r>
              <a:rPr lang="en-US" altLang="en-US" smtClean="0"/>
              <a:t> enterprise, a partnership, even if one member never physically labors – that person is a sounding board for the events of the day, a companion.</a:t>
            </a:r>
          </a:p>
          <a:p>
            <a:pPr eaLnBrk="1" hangingPunct="1">
              <a:spcBef>
                <a:spcPct val="0"/>
              </a:spcBef>
            </a:pPr>
            <a:r>
              <a:rPr lang="en-US" altLang="en-US" smtClean="0"/>
              <a:t>.</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B5A94FD-E0B8-48EA-984D-9758617BD8CA}" type="slidenum">
              <a:rPr lang="en-US" altLang="en-US"/>
              <a:pPr eaLnBrk="1" hangingPunct="1"/>
              <a:t>44</a:t>
            </a:fld>
            <a:endParaRPr lang="en-US" altLang="en-US"/>
          </a:p>
        </p:txBody>
      </p:sp>
    </p:spTree>
    <p:extLst>
      <p:ext uri="{BB962C8B-B14F-4D97-AF65-F5344CB8AC3E}">
        <p14:creationId xmlns:p14="http://schemas.microsoft.com/office/powerpoint/2010/main" val="1068263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Just</a:t>
            </a:r>
            <a:r>
              <a:rPr lang="en-US" altLang="en-US" baseline="0" dirty="0" smtClean="0"/>
              <a:t> as DNA Ancestry .com can track your ethnic heritage, scientists have also discovered markers for career heritage, which they claim influences the career path you choose. </a:t>
            </a:r>
            <a:endParaRPr lang="en-US" altLang="en-US" dirty="0" smtClean="0"/>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1122" indent="-288893" eaLnBrk="0" hangingPunct="0">
              <a:spcBef>
                <a:spcPct val="30000"/>
              </a:spcBef>
              <a:defRPr sz="1200">
                <a:solidFill>
                  <a:schemeClr val="tx1"/>
                </a:solidFill>
                <a:latin typeface="Calibri" pitchFamily="34" charset="0"/>
              </a:defRPr>
            </a:lvl2pPr>
            <a:lvl3pPr marL="1155573" indent="-231115" eaLnBrk="0" hangingPunct="0">
              <a:spcBef>
                <a:spcPct val="30000"/>
              </a:spcBef>
              <a:defRPr sz="1200">
                <a:solidFill>
                  <a:schemeClr val="tx1"/>
                </a:solidFill>
                <a:latin typeface="Calibri" pitchFamily="34" charset="0"/>
              </a:defRPr>
            </a:lvl3pPr>
            <a:lvl4pPr marL="1617802" indent="-231115" eaLnBrk="0" hangingPunct="0">
              <a:spcBef>
                <a:spcPct val="30000"/>
              </a:spcBef>
              <a:defRPr sz="1200">
                <a:solidFill>
                  <a:schemeClr val="tx1"/>
                </a:solidFill>
                <a:latin typeface="Calibri" pitchFamily="34" charset="0"/>
              </a:defRPr>
            </a:lvl4pPr>
            <a:lvl5pPr marL="2080031" indent="-231115" eaLnBrk="0" hangingPunct="0">
              <a:spcBef>
                <a:spcPct val="30000"/>
              </a:spcBef>
              <a:defRPr sz="1200">
                <a:solidFill>
                  <a:schemeClr val="tx1"/>
                </a:solidFill>
                <a:latin typeface="Calibri" pitchFamily="34" charset="0"/>
              </a:defRPr>
            </a:lvl5pPr>
            <a:lvl6pPr marL="2542261" indent="-231115" eaLnBrk="0" fontAlgn="base" hangingPunct="0">
              <a:spcBef>
                <a:spcPct val="30000"/>
              </a:spcBef>
              <a:spcAft>
                <a:spcPct val="0"/>
              </a:spcAft>
              <a:defRPr sz="1200">
                <a:solidFill>
                  <a:schemeClr val="tx1"/>
                </a:solidFill>
                <a:latin typeface="Calibri" pitchFamily="34" charset="0"/>
              </a:defRPr>
            </a:lvl6pPr>
            <a:lvl7pPr marL="3004490" indent="-231115" eaLnBrk="0" fontAlgn="base" hangingPunct="0">
              <a:spcBef>
                <a:spcPct val="30000"/>
              </a:spcBef>
              <a:spcAft>
                <a:spcPct val="0"/>
              </a:spcAft>
              <a:defRPr sz="1200">
                <a:solidFill>
                  <a:schemeClr val="tx1"/>
                </a:solidFill>
                <a:latin typeface="Calibri" pitchFamily="34" charset="0"/>
              </a:defRPr>
            </a:lvl7pPr>
            <a:lvl8pPr marL="3466719" indent="-231115" eaLnBrk="0" fontAlgn="base" hangingPunct="0">
              <a:spcBef>
                <a:spcPct val="30000"/>
              </a:spcBef>
              <a:spcAft>
                <a:spcPct val="0"/>
              </a:spcAft>
              <a:defRPr sz="1200">
                <a:solidFill>
                  <a:schemeClr val="tx1"/>
                </a:solidFill>
                <a:latin typeface="Calibri" pitchFamily="34" charset="0"/>
              </a:defRPr>
            </a:lvl8pPr>
            <a:lvl9pPr marL="3928948" indent="-23111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74F4ADE-9FE1-426F-9DFF-4C92F10E1DBA}" type="slidenum">
              <a:rPr lang="en-US" altLang="en-US" smtClean="0">
                <a:latin typeface="Arial" pitchFamily="34" charset="0"/>
              </a:rPr>
              <a:pPr eaLnBrk="1" hangingPunct="1">
                <a:spcBef>
                  <a:spcPct val="0"/>
                </a:spcBef>
              </a:pPr>
              <a:t>46</a:t>
            </a:fld>
            <a:endParaRPr lang="en-US" altLang="en-US" smtClean="0">
              <a:latin typeface="Arial" pitchFamily="34" charset="0"/>
            </a:endParaRPr>
          </a:p>
        </p:txBody>
      </p:sp>
    </p:spTree>
    <p:extLst>
      <p:ext uri="{BB962C8B-B14F-4D97-AF65-F5344CB8AC3E}">
        <p14:creationId xmlns:p14="http://schemas.microsoft.com/office/powerpoint/2010/main" val="481790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Annual membership</a:t>
            </a:r>
            <a:r>
              <a:rPr lang="en-US" baseline="0" dirty="0" smtClean="0"/>
              <a:t> is $50</a:t>
            </a:r>
            <a:endParaRPr lang="en-US" dirty="0"/>
          </a:p>
        </p:txBody>
      </p:sp>
      <p:sp>
        <p:nvSpPr>
          <p:cNvPr id="4" name="Slide Number Placeholder 3"/>
          <p:cNvSpPr>
            <a:spLocks noGrp="1"/>
          </p:cNvSpPr>
          <p:nvPr>
            <p:ph type="sldNum" sz="quarter" idx="10"/>
          </p:nvPr>
        </p:nvSpPr>
        <p:spPr/>
        <p:txBody>
          <a:bodyPr/>
          <a:lstStyle/>
          <a:p>
            <a:fld id="{8BF45898-425A-4002-B933-381B97951D0B}" type="slidenum">
              <a:rPr lang="en-US" smtClean="0"/>
              <a:t>50</a:t>
            </a:fld>
            <a:endParaRPr lang="en-US"/>
          </a:p>
        </p:txBody>
      </p:sp>
    </p:spTree>
    <p:extLst>
      <p:ext uri="{BB962C8B-B14F-4D97-AF65-F5344CB8AC3E}">
        <p14:creationId xmlns:p14="http://schemas.microsoft.com/office/powerpoint/2010/main" val="2398550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http://agrability.org/About-AgrAbility/about.cfm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While the term "disability" often brings to mind conditions such as spinal cord injuries and amputations, </a:t>
            </a:r>
            <a:r>
              <a:rPr lang="en-US" dirty="0" err="1" smtClean="0">
                <a:effectLst/>
              </a:rPr>
              <a:t>AgrAbility</a:t>
            </a:r>
            <a:r>
              <a:rPr lang="en-US" dirty="0" smtClean="0">
                <a:effectLst/>
              </a:rPr>
              <a:t> addresses not only these but also many other conditions, such as arthritis, back impairments, and behavioral health issues.</a:t>
            </a:r>
          </a:p>
          <a:p>
            <a:endParaRPr lang="en-US" dirty="0"/>
          </a:p>
        </p:txBody>
      </p:sp>
      <p:sp>
        <p:nvSpPr>
          <p:cNvPr id="4" name="Slide Number Placeholder 3"/>
          <p:cNvSpPr>
            <a:spLocks noGrp="1"/>
          </p:cNvSpPr>
          <p:nvPr>
            <p:ph type="sldNum" sz="quarter" idx="10"/>
          </p:nvPr>
        </p:nvSpPr>
        <p:spPr/>
        <p:txBody>
          <a:bodyPr/>
          <a:lstStyle/>
          <a:p>
            <a:fld id="{8BF45898-425A-4002-B933-381B97951D0B}" type="slidenum">
              <a:rPr lang="en-US" smtClean="0"/>
              <a:t>51</a:t>
            </a:fld>
            <a:endParaRPr lang="en-US"/>
          </a:p>
        </p:txBody>
      </p:sp>
    </p:spTree>
    <p:extLst>
      <p:ext uri="{BB962C8B-B14F-4D97-AF65-F5344CB8AC3E}">
        <p14:creationId xmlns:p14="http://schemas.microsoft.com/office/powerpoint/2010/main" val="3718296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Addresses barriers to optimal care created by delayed access to agricultural health and safety research; lack of evidence-based nursing practice tailored to local farm communities; and the limited number of nurses with expertise in agricultural health and safety</a:t>
            </a:r>
          </a:p>
          <a:p>
            <a:endParaRPr lang="en-US" dirty="0"/>
          </a:p>
        </p:txBody>
      </p:sp>
      <p:sp>
        <p:nvSpPr>
          <p:cNvPr id="4" name="Slide Number Placeholder 3"/>
          <p:cNvSpPr>
            <a:spLocks noGrp="1"/>
          </p:cNvSpPr>
          <p:nvPr>
            <p:ph type="sldNum" sz="quarter" idx="10"/>
          </p:nvPr>
        </p:nvSpPr>
        <p:spPr/>
        <p:txBody>
          <a:bodyPr/>
          <a:lstStyle/>
          <a:p>
            <a:fld id="{8BF45898-425A-4002-B933-381B97951D0B}" type="slidenum">
              <a:rPr lang="en-US" smtClean="0"/>
              <a:t>53</a:t>
            </a:fld>
            <a:endParaRPr lang="en-US"/>
          </a:p>
        </p:txBody>
      </p:sp>
    </p:spTree>
    <p:extLst>
      <p:ext uri="{BB962C8B-B14F-4D97-AF65-F5344CB8AC3E}">
        <p14:creationId xmlns:p14="http://schemas.microsoft.com/office/powerpoint/2010/main" val="445420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05F2EC-71B3-406F-A682-6B706FE490FC}" type="slidenum">
              <a:rPr lang="en-US" smtClean="0"/>
              <a:t>6</a:t>
            </a:fld>
            <a:endParaRPr lang="en-US" dirty="0"/>
          </a:p>
        </p:txBody>
      </p:sp>
    </p:spTree>
    <p:extLst>
      <p:ext uri="{BB962C8B-B14F-4D97-AF65-F5344CB8AC3E}">
        <p14:creationId xmlns:p14="http://schemas.microsoft.com/office/powerpoint/2010/main" val="3779516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solidFill>
                  <a:srgbClr val="FF0000"/>
                </a:solidFill>
              </a:rPr>
              <a:t>This slide is from our data set of farmers ages</a:t>
            </a:r>
            <a:r>
              <a:rPr lang="en-US" i="0" baseline="0" dirty="0" smtClean="0">
                <a:solidFill>
                  <a:srgbClr val="FF0000"/>
                </a:solidFill>
              </a:rPr>
              <a:t> 50 and over. You can see that off-farm work is full time and younger ages </a:t>
            </a:r>
          </a:p>
          <a:p>
            <a:endParaRPr lang="en-US" i="0" baseline="0" dirty="0" smtClean="0">
              <a:solidFill>
                <a:srgbClr val="FF0000"/>
              </a:solidFill>
            </a:endParaRPr>
          </a:p>
          <a:p>
            <a:endParaRPr lang="en-US" i="1" baseline="0" dirty="0" smtClean="0">
              <a:solidFill>
                <a:srgbClr val="FF0000"/>
              </a:solidFill>
            </a:endParaRPr>
          </a:p>
        </p:txBody>
      </p:sp>
      <p:sp>
        <p:nvSpPr>
          <p:cNvPr id="4" name="Slide Number Placeholder 3"/>
          <p:cNvSpPr>
            <a:spLocks noGrp="1"/>
          </p:cNvSpPr>
          <p:nvPr>
            <p:ph type="sldNum" sz="quarter" idx="10"/>
          </p:nvPr>
        </p:nvSpPr>
        <p:spPr/>
        <p:txBody>
          <a:bodyPr/>
          <a:lstStyle/>
          <a:p>
            <a:fld id="{8BF45898-425A-4002-B933-381B97951D0B}" type="slidenum">
              <a:rPr lang="en-US" smtClean="0"/>
              <a:t>7</a:t>
            </a:fld>
            <a:endParaRPr lang="en-US"/>
          </a:p>
        </p:txBody>
      </p:sp>
    </p:spTree>
    <p:extLst>
      <p:ext uri="{BB962C8B-B14F-4D97-AF65-F5344CB8AC3E}">
        <p14:creationId xmlns:p14="http://schemas.microsoft.com/office/powerpoint/2010/main" val="302386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34852" indent="-282635">
              <a:defRPr>
                <a:solidFill>
                  <a:schemeClr val="tx1"/>
                </a:solidFill>
                <a:latin typeface="Verdana" pitchFamily="34" charset="0"/>
              </a:defRPr>
            </a:lvl2pPr>
            <a:lvl3pPr marL="1130541" indent="-226108">
              <a:defRPr>
                <a:solidFill>
                  <a:schemeClr val="tx1"/>
                </a:solidFill>
                <a:latin typeface="Verdana" pitchFamily="34" charset="0"/>
              </a:defRPr>
            </a:lvl3pPr>
            <a:lvl4pPr marL="1582758" indent="-226108">
              <a:defRPr>
                <a:solidFill>
                  <a:schemeClr val="tx1"/>
                </a:solidFill>
                <a:latin typeface="Verdana" pitchFamily="34" charset="0"/>
              </a:defRPr>
            </a:lvl4pPr>
            <a:lvl5pPr marL="2034974" indent="-226108">
              <a:defRPr>
                <a:solidFill>
                  <a:schemeClr val="tx1"/>
                </a:solidFill>
                <a:latin typeface="Verdana" pitchFamily="34" charset="0"/>
              </a:defRPr>
            </a:lvl5pPr>
            <a:lvl6pPr marL="2487191" indent="-226108" eaLnBrk="0" fontAlgn="base" hangingPunct="0">
              <a:spcBef>
                <a:spcPct val="0"/>
              </a:spcBef>
              <a:spcAft>
                <a:spcPct val="0"/>
              </a:spcAft>
              <a:defRPr>
                <a:solidFill>
                  <a:schemeClr val="tx1"/>
                </a:solidFill>
                <a:latin typeface="Verdana" pitchFamily="34" charset="0"/>
              </a:defRPr>
            </a:lvl6pPr>
            <a:lvl7pPr marL="2939407" indent="-226108" eaLnBrk="0" fontAlgn="base" hangingPunct="0">
              <a:spcBef>
                <a:spcPct val="0"/>
              </a:spcBef>
              <a:spcAft>
                <a:spcPct val="0"/>
              </a:spcAft>
              <a:defRPr>
                <a:solidFill>
                  <a:schemeClr val="tx1"/>
                </a:solidFill>
                <a:latin typeface="Verdana" pitchFamily="34" charset="0"/>
              </a:defRPr>
            </a:lvl7pPr>
            <a:lvl8pPr marL="3391624" indent="-226108" eaLnBrk="0" fontAlgn="base" hangingPunct="0">
              <a:spcBef>
                <a:spcPct val="0"/>
              </a:spcBef>
              <a:spcAft>
                <a:spcPct val="0"/>
              </a:spcAft>
              <a:defRPr>
                <a:solidFill>
                  <a:schemeClr val="tx1"/>
                </a:solidFill>
                <a:latin typeface="Verdana" pitchFamily="34" charset="0"/>
              </a:defRPr>
            </a:lvl8pPr>
            <a:lvl9pPr marL="3843840" indent="-226108" eaLnBrk="0" fontAlgn="base" hangingPunct="0">
              <a:spcBef>
                <a:spcPct val="0"/>
              </a:spcBef>
              <a:spcAft>
                <a:spcPct val="0"/>
              </a:spcAft>
              <a:defRPr>
                <a:solidFill>
                  <a:schemeClr val="tx1"/>
                </a:solidFill>
                <a:latin typeface="Verdana" pitchFamily="34" charset="0"/>
              </a:defRPr>
            </a:lvl9pPr>
          </a:lstStyle>
          <a:p>
            <a:fld id="{175F9D9F-A5F4-470D-BC78-E7C7DA70AC51}" type="slidenum">
              <a:rPr lang="en-US" smtClean="0">
                <a:latin typeface="Arial" pitchFamily="34" charset="0"/>
              </a:rPr>
              <a:pPr/>
              <a:t>8</a:t>
            </a:fld>
            <a:endParaRPr lang="en-US" dirty="0" smtClean="0">
              <a:latin typeface="Arial"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Are they hardy, resilient, stubborn, or trapped? All these terms have been used in the literature about farmers. This lifelong</a:t>
            </a:r>
            <a:r>
              <a:rPr lang="en-US" baseline="0" dirty="0" smtClean="0">
                <a:latin typeface="Arial" pitchFamily="34" charset="0"/>
              </a:rPr>
              <a:t> farmer has been through 4 prosthetic devices already and continues her farm work despite multiple health impairments. She is 4 10 and weighs 78 lbs. </a:t>
            </a:r>
            <a:endParaRPr lang="en-US" dirty="0" smtClean="0">
              <a:latin typeface="Arial" pitchFamily="34" charset="0"/>
            </a:endParaRPr>
          </a:p>
        </p:txBody>
      </p:sp>
    </p:spTree>
    <p:extLst>
      <p:ext uri="{BB962C8B-B14F-4D97-AF65-F5344CB8AC3E}">
        <p14:creationId xmlns:p14="http://schemas.microsoft.com/office/powerpoint/2010/main" val="2410060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latin typeface="Arial" pitchFamily="34" charset="0"/>
              </a:rPr>
              <a:t>Tractors, trucks and animals led the mechanisms for most of these fatalities and falls are frequently involved in the injury events..</a:t>
            </a:r>
          </a:p>
          <a:p>
            <a:pPr>
              <a:spcBef>
                <a:spcPct val="0"/>
              </a:spcBef>
            </a:pPr>
            <a:endParaRPr lang="en-US" dirty="0" smtClean="0">
              <a:latin typeface="Arial" pitchFamily="34" charset="0"/>
            </a:endParaRPr>
          </a:p>
          <a:p>
            <a:pPr>
              <a:spcBef>
                <a:spcPct val="0"/>
              </a:spcBef>
            </a:pPr>
            <a:r>
              <a:rPr lang="en-US" dirty="0" smtClean="0">
                <a:latin typeface="Arial" pitchFamily="34" charset="0"/>
              </a:rPr>
              <a:t>Reviews of injured farmer’s medical records note that older farmers are more likely to require hospitalization due to their injuries than younger farmers. A Canadian study confirmed that hospitalization costs for older injured famers were higher and length of stay longer than for younger farmers. </a:t>
            </a:r>
          </a:p>
          <a:p>
            <a:pPr>
              <a:spcBef>
                <a:spcPct val="0"/>
              </a:spcBef>
            </a:pPr>
            <a:endParaRPr lang="en-US" dirty="0" smtClean="0">
              <a:latin typeface="Arial" pitchFamily="34" charset="0"/>
            </a:endParaRPr>
          </a:p>
          <a:p>
            <a:pPr>
              <a:spcBef>
                <a:spcPct val="0"/>
              </a:spcBef>
            </a:pPr>
            <a:r>
              <a:rPr lang="en-US" dirty="0" smtClean="0">
                <a:latin typeface="Arial" pitchFamily="34" charset="0"/>
              </a:rPr>
              <a:t>In the United States, the fatality rate for older farmers was 2.6 times greater than for younger farmers with a dramatic increase in fatalities beginning at age 65.(Myers) </a:t>
            </a:r>
          </a:p>
          <a:p>
            <a:pPr>
              <a:spcBef>
                <a:spcPct val="0"/>
              </a:spcBef>
            </a:pPr>
            <a:endParaRPr lang="en-US" dirty="0" smtClean="0">
              <a:latin typeface="Arial" pitchFamily="34" charset="0"/>
            </a:endParaRPr>
          </a:p>
          <a:p>
            <a:pPr>
              <a:spcBef>
                <a:spcPct val="0"/>
              </a:spcBef>
            </a:pPr>
            <a:r>
              <a:rPr lang="en-US" dirty="0" smtClean="0">
                <a:latin typeface="Arial" pitchFamily="34" charset="0"/>
              </a:rPr>
              <a:t>Tractors without safety devices – such as this one without a roll-bar, seatbelt, or steps, place farmers at greater risk for falls.</a:t>
            </a:r>
          </a:p>
          <a:p>
            <a:endParaRPr lang="en-US" dirty="0"/>
          </a:p>
        </p:txBody>
      </p:sp>
      <p:sp>
        <p:nvSpPr>
          <p:cNvPr id="4" name="Slide Number Placeholder 3"/>
          <p:cNvSpPr>
            <a:spLocks noGrp="1"/>
          </p:cNvSpPr>
          <p:nvPr>
            <p:ph type="sldNum" sz="quarter" idx="10"/>
          </p:nvPr>
        </p:nvSpPr>
        <p:spPr/>
        <p:txBody>
          <a:bodyPr/>
          <a:lstStyle/>
          <a:p>
            <a:fld id="{A3939625-0740-47D3-8CCE-0841FE07E9B1}" type="slidenum">
              <a:rPr lang="en-US" smtClean="0"/>
              <a:t>9</a:t>
            </a:fld>
            <a:endParaRPr lang="en-US"/>
          </a:p>
        </p:txBody>
      </p:sp>
    </p:spTree>
    <p:extLst>
      <p:ext uri="{BB962C8B-B14F-4D97-AF65-F5344CB8AC3E}">
        <p14:creationId xmlns:p14="http://schemas.microsoft.com/office/powerpoint/2010/main" val="3686040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750CE68-11AD-4C2A-B0C4-76F6AA298F28}" type="slidenum">
              <a:rPr lang="en-US" altLang="en-US"/>
              <a:pPr eaLnBrk="1" hangingPunct="1"/>
              <a:t>10</a:t>
            </a:fld>
            <a:endParaRPr lang="en-US" altLang="en-US"/>
          </a:p>
        </p:txBody>
      </p:sp>
      <p:sp>
        <p:nvSpPr>
          <p:cNvPr id="27651" name="Rectangle 2"/>
          <p:cNvSpPr>
            <a:spLocks noGrp="1" noRot="1" noChangeAspect="1" noChangeArrowheads="1" noTextEdit="1"/>
          </p:cNvSpPr>
          <p:nvPr>
            <p:ph type="sldImg"/>
          </p:nvPr>
        </p:nvSpPr>
        <p:spPr bwMode="auto">
          <a:xfrm>
            <a:off x="1117600" y="696913"/>
            <a:ext cx="4648200" cy="3487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xfrm>
            <a:off x="687388" y="4414838"/>
            <a:ext cx="5507037"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 Kentucky, this large study found that KY farmers over age 55 had elevated risks of injury if they lived or worked on beef cattle farms or beef and tobacco operations. These injuries were often very serious. A limitation to the study was that only survivors were interviewed. How do these figures compare to the previous slide? Based on these data where would you place emphasis? </a:t>
            </a:r>
          </a:p>
        </p:txBody>
      </p:sp>
    </p:spTree>
    <p:extLst>
      <p:ext uri="{BB962C8B-B14F-4D97-AF65-F5344CB8AC3E}">
        <p14:creationId xmlns:p14="http://schemas.microsoft.com/office/powerpoint/2010/main" val="1956203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older farmers did not perceive the dangers associated with aging factors toward themselves, only toward their fathers. They realize their physical and mental capabilities aren’t what they once were but don’t see those factors as significant increases for injury risk right now. None of the farmers in this group really perceived their aging issues as hazards on the farm – when asked about the hazards it was always the equipment or the cattle. Finite things that served as the injury host, not anything related to them.</a:t>
            </a:r>
          </a:p>
          <a:p>
            <a:pPr eaLnBrk="1" hangingPunct="1">
              <a:spcBef>
                <a:spcPct val="0"/>
              </a:spcBef>
            </a:pPr>
            <a:endParaRPr lang="en-US" smtClean="0"/>
          </a:p>
          <a:p>
            <a:pPr eaLnBrk="1" hangingPunct="1">
              <a:spcBef>
                <a:spcPct val="0"/>
              </a:spcBef>
            </a:pPr>
            <a:r>
              <a:rPr lang="en-US" smtClean="0"/>
              <a:t>Even though they understand the risks increase as they develop aging symptoms, they still seem to think it won’t happen to them. Still seem to think they can control their circumstances and events. Or maybe they just think it’s worth the risk to do what they love to do. </a:t>
            </a:r>
          </a:p>
          <a:p>
            <a:pPr eaLnBrk="1" hangingPunct="1">
              <a:spcBef>
                <a:spcPct val="0"/>
              </a:spcBef>
            </a:pPr>
            <a:endParaRPr lang="en-US" smtClean="0"/>
          </a:p>
          <a:p>
            <a:pPr eaLnBrk="1" hangingPunct="1">
              <a:spcBef>
                <a:spcPct val="0"/>
              </a:spcBef>
            </a:pPr>
            <a:r>
              <a:rPr lang="en-US" smtClean="0"/>
              <a:t>Interesting that they all expressed how much easier farming is physically now than it was when they started but that the stress level is greater. In the long run, wonder which will place a greater toll on the farmer? I would guess the latter. Literature already supports how stress is a major factor contributing to injury. Aches and pains can be controlled to some extent to let you carry on your work. But mental issues (worry, stress) will affect everything you do. Prevents you from thinking clearly and paying attention, etc.</a:t>
            </a:r>
          </a:p>
          <a:p>
            <a:pPr eaLnBrk="1" hangingPunct="1">
              <a:spcBef>
                <a:spcPct val="0"/>
              </a:spcBef>
            </a:pPr>
            <a:endParaRPr 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4FF9D58-B7F3-4FC7-B389-2E58E04C5D3A}" type="slidenum">
              <a:rPr lang="en-US" smtClean="0"/>
              <a:pPr eaLnBrk="1" hangingPunct="1"/>
              <a:t>11</a:t>
            </a:fld>
            <a:endParaRPr lang="en-US" smtClean="0"/>
          </a:p>
        </p:txBody>
      </p:sp>
    </p:spTree>
    <p:extLst>
      <p:ext uri="{BB962C8B-B14F-4D97-AF65-F5344CB8AC3E}">
        <p14:creationId xmlns:p14="http://schemas.microsoft.com/office/powerpoint/2010/main" val="1150059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0ECBD2-6CDB-4054-8D7F-C443022AE896}"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5915C9-9859-4F73-936C-024E5A1507CF}"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95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0ECBD2-6CDB-4054-8D7F-C443022AE896}"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5915C9-9859-4F73-936C-024E5A1507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458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0ECBD2-6CDB-4054-8D7F-C443022AE896}"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5915C9-9859-4F73-936C-024E5A1507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3276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extLst/>
          </a:lstStyle>
          <a:p>
            <a:pPr>
              <a:defRPr/>
            </a:pPr>
            <a:fld id="{E3A2863F-9811-4438-8395-C3E35BAE6FA6}" type="datetimeFigureOut">
              <a:rPr lang="en-US"/>
              <a:pPr>
                <a:defRPr/>
              </a:pPr>
              <a:t>11/18/2019</a:t>
            </a:fld>
            <a:endParaRPr lang="en-US"/>
          </a:p>
        </p:txBody>
      </p:sp>
      <p:sp>
        <p:nvSpPr>
          <p:cNvPr id="5" name="Footer Placeholder 4"/>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6" name="Slide Number Placeholder 5"/>
          <p:cNvSpPr>
            <a:spLocks noGrp="1"/>
          </p:cNvSpPr>
          <p:nvPr>
            <p:ph type="sldNum" sz="quarter" idx="12"/>
          </p:nvPr>
        </p:nvSpPr>
        <p:spPr/>
        <p:txBody>
          <a:bodyPr/>
          <a:lstStyle>
            <a:lvl1pPr>
              <a:defRPr/>
            </a:lvl1pPr>
            <a:extLst/>
          </a:lstStyle>
          <a:p>
            <a:pPr>
              <a:defRPr/>
            </a:pPr>
            <a:fld id="{3733F8F1-B645-4DA3-86E7-A2CE6E58023A}" type="slidenum">
              <a:rPr lang="en-US"/>
              <a:pPr>
                <a:defRPr/>
              </a:pPr>
              <a:t>‹#›</a:t>
            </a:fld>
            <a:endParaRPr lang="en-US"/>
          </a:p>
        </p:txBody>
      </p:sp>
    </p:spTree>
    <p:extLst>
      <p:ext uri="{BB962C8B-B14F-4D97-AF65-F5344CB8AC3E}">
        <p14:creationId xmlns:p14="http://schemas.microsoft.com/office/powerpoint/2010/main" val="3656336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extLst/>
          </a:lstStyle>
          <a:p>
            <a:pPr>
              <a:defRPr/>
            </a:pPr>
            <a:fld id="{E3A2863F-9811-4438-8395-C3E35BAE6FA6}" type="datetimeFigureOut">
              <a:rPr lang="en-US"/>
              <a:pPr>
                <a:defRPr/>
              </a:pPr>
              <a:t>11/18/2019</a:t>
            </a:fld>
            <a:endParaRPr lang="en-US"/>
          </a:p>
        </p:txBody>
      </p:sp>
      <p:sp>
        <p:nvSpPr>
          <p:cNvPr id="5" name="Footer Placeholder 4"/>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6" name="Slide Number Placeholder 5"/>
          <p:cNvSpPr>
            <a:spLocks noGrp="1"/>
          </p:cNvSpPr>
          <p:nvPr>
            <p:ph type="sldNum" sz="quarter" idx="12"/>
          </p:nvPr>
        </p:nvSpPr>
        <p:spPr/>
        <p:txBody>
          <a:bodyPr/>
          <a:lstStyle>
            <a:lvl1pPr>
              <a:defRPr/>
            </a:lvl1pPr>
            <a:extLst/>
          </a:lstStyle>
          <a:p>
            <a:pPr>
              <a:defRPr/>
            </a:pPr>
            <a:fld id="{3733F8F1-B645-4DA3-86E7-A2CE6E58023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66738" y="1752600"/>
            <a:ext cx="8001000" cy="4267200"/>
          </a:xfrm>
        </p:spPr>
        <p:txBody>
          <a:bodyPr/>
          <a:lstStyle/>
          <a:p>
            <a:pPr lvl="0"/>
            <a:endParaRPr lang="en-US" noProof="0" smtClean="0"/>
          </a:p>
        </p:txBody>
      </p:sp>
      <p:sp>
        <p:nvSpPr>
          <p:cNvPr id="4" name="Rectangle 6"/>
          <p:cNvSpPr>
            <a:spLocks noGrp="1" noChangeArrowheads="1"/>
          </p:cNvSpPr>
          <p:nvPr>
            <p:ph type="dt" sz="half" idx="10"/>
          </p:nvPr>
        </p:nvSpPr>
        <p:spPr>
          <a:ln/>
        </p:spPr>
        <p:txBody>
          <a:bodyPr/>
          <a:lstStyle>
            <a:lvl1pPr>
              <a:defRPr/>
            </a:lvl1pPr>
          </a:lstStyle>
          <a:p>
            <a:pPr>
              <a:defRPr/>
            </a:pPr>
            <a:fld id="{65C66EEC-FFDC-4027-855A-39FA7D1721D4}" type="datetime1">
              <a:rPr lang="en-US" smtClean="0"/>
              <a:t>11/18/2019</a:t>
            </a:fld>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2F705D9-58D0-430D-B0A9-2D73C6AD0D4D}" type="slidenum">
              <a:rPr lang="en-US"/>
              <a:pPr>
                <a:defRPr/>
              </a:pPr>
              <a:t>‹#›</a:t>
            </a:fld>
            <a:endParaRPr lang="en-US"/>
          </a:p>
        </p:txBody>
      </p:sp>
    </p:spTree>
    <p:extLst>
      <p:ext uri="{BB962C8B-B14F-4D97-AF65-F5344CB8AC3E}">
        <p14:creationId xmlns:p14="http://schemas.microsoft.com/office/powerpoint/2010/main" val="1360911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566738" y="1752600"/>
            <a:ext cx="3924300" cy="4267200"/>
          </a:xfrm>
        </p:spPr>
        <p:txBody>
          <a:bodyPr/>
          <a:lstStyle/>
          <a:p>
            <a:pPr lvl="0"/>
            <a:endParaRPr lang="en-US" noProof="0" smtClean="0"/>
          </a:p>
        </p:txBody>
      </p:sp>
      <p:sp>
        <p:nvSpPr>
          <p:cNvPr id="4" name="Text Placeholder 3"/>
          <p:cNvSpPr>
            <a:spLocks noGrp="1"/>
          </p:cNvSpPr>
          <p:nvPr>
            <p:ph type="body"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8B39BC5B-1107-4C20-8F68-2B7DB89E066B}" type="datetime1">
              <a:rPr lang="en-US" smtClean="0"/>
              <a:t>11/18/2019</a:t>
            </a:fld>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E273E8D-CCA3-4C19-946F-D9B8451461B1}" type="slidenum">
              <a:rPr lang="en-US"/>
              <a:pPr>
                <a:defRPr/>
              </a:pPr>
              <a:t>‹#›</a:t>
            </a:fld>
            <a:endParaRPr lang="en-US"/>
          </a:p>
        </p:txBody>
      </p:sp>
    </p:spTree>
    <p:extLst>
      <p:ext uri="{BB962C8B-B14F-4D97-AF65-F5344CB8AC3E}">
        <p14:creationId xmlns:p14="http://schemas.microsoft.com/office/powerpoint/2010/main" val="1766123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07E01A36-B9C7-461E-B0EC-4DF13C0C9570}" type="datetime1">
              <a:rPr lang="en-US" smtClean="0"/>
              <a:t>11/18/2019</a:t>
            </a:fld>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50AE2F79-71AE-450E-BB72-5A1CE0BD4340}" type="slidenum">
              <a:rPr lang="en-US"/>
              <a:pPr>
                <a:defRPr/>
              </a:pPr>
              <a:t>‹#›</a:t>
            </a:fld>
            <a:endParaRPr lang="en-US"/>
          </a:p>
        </p:txBody>
      </p:sp>
    </p:spTree>
    <p:extLst>
      <p:ext uri="{BB962C8B-B14F-4D97-AF65-F5344CB8AC3E}">
        <p14:creationId xmlns:p14="http://schemas.microsoft.com/office/powerpoint/2010/main" val="269608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0ECBD2-6CDB-4054-8D7F-C443022AE896}"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5915C9-9859-4F73-936C-024E5A1507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8474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0ECBD2-6CDB-4054-8D7F-C443022AE896}"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5915C9-9859-4F73-936C-024E5A1507CF}"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505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0ECBD2-6CDB-4054-8D7F-C443022AE896}" type="datetimeFigureOut">
              <a:rPr lang="en-US" smtClean="0">
                <a:solidFill>
                  <a:prstClr val="black">
                    <a:tint val="75000"/>
                  </a:prstClr>
                </a:solidFill>
              </a:rPr>
              <a:pPr/>
              <a:t>11/18/2019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5915C9-9859-4F73-936C-024E5A1507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774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0ECBD2-6CDB-4054-8D7F-C443022AE896}" type="datetimeFigureOut">
              <a:rPr lang="en-US" smtClean="0">
                <a:solidFill>
                  <a:prstClr val="black">
                    <a:tint val="75000"/>
                  </a:prstClr>
                </a:solidFill>
              </a:rPr>
              <a:pPr/>
              <a:t>11/18/2019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15915C9-9859-4F73-936C-024E5A1507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311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0ECBD2-6CDB-4054-8D7F-C443022AE896}" type="datetimeFigureOut">
              <a:rPr lang="en-US" smtClean="0">
                <a:solidFill>
                  <a:prstClr val="black">
                    <a:tint val="75000"/>
                  </a:prstClr>
                </a:solidFill>
              </a:rPr>
              <a:pPr/>
              <a:t>11/18/2019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15915C9-9859-4F73-936C-024E5A1507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627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20ECBD2-6CDB-4054-8D7F-C443022AE896}" type="datetimeFigureOut">
              <a:rPr lang="en-US" smtClean="0">
                <a:solidFill>
                  <a:prstClr val="black">
                    <a:tint val="75000"/>
                  </a:prstClr>
                </a:solidFill>
              </a:rPr>
              <a:pPr/>
              <a:t>11/18/2019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15915C9-9859-4F73-936C-024E5A1507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5597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A20ECBD2-6CDB-4054-8D7F-C443022AE896}" type="datetimeFigureOut">
              <a:rPr lang="en-US" smtClean="0">
                <a:solidFill>
                  <a:prstClr val="black">
                    <a:tint val="75000"/>
                  </a:prstClr>
                </a:solidFill>
              </a:rPr>
              <a:pPr/>
              <a:t>11/18/2019</a:t>
            </a:fld>
            <a:endParaRPr lang="en-US">
              <a:solidFill>
                <a:prstClr val="black">
                  <a:tint val="75000"/>
                </a:prstClr>
              </a:solidFill>
            </a:endParaRP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5915C9-9859-4F73-936C-024E5A1507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177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20ECBD2-6CDB-4054-8D7F-C443022AE896}" type="datetimeFigureOut">
              <a:rPr lang="en-US" smtClean="0">
                <a:solidFill>
                  <a:prstClr val="black">
                    <a:tint val="75000"/>
                  </a:prstClr>
                </a:solidFill>
              </a:rPr>
              <a:pPr/>
              <a:t>11/18/2019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5915C9-9859-4F73-936C-024E5A1507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4671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8D4ED13E-C061-4E33-A210-BAF2AAD0EF1D}" type="datetimeFigureOut">
              <a:rPr lang="en-US" smtClean="0"/>
              <a:pPr>
                <a:defRPr/>
              </a:pPr>
              <a:t>11/18/2019</a:t>
            </a:fld>
            <a:endParaRPr lang="en-US">
              <a:solidFill>
                <a:srgbClr val="E7DEC9">
                  <a:shade val="50000"/>
                </a:srgb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93444DE5-A305-4FA2-9C39-AE312132E6C6}" type="slidenum">
              <a:rPr lang="en-US" altLang="en-US" smtClean="0"/>
              <a:pPr>
                <a:defRPr/>
              </a:pPr>
              <a:t>‹#›</a:t>
            </a:fld>
            <a:endParaRPr lang="en-US" altLang="en-US">
              <a:solidFill>
                <a:srgbClr val="AAA393"/>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751703"/>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172" r:id="rId12"/>
    <p:sldLayoutId id="2147483758" r:id="rId13"/>
    <p:sldLayoutId id="2147484320" r:id="rId14"/>
    <p:sldLayoutId id="2147484322" r:id="rId15"/>
    <p:sldLayoutId id="2147484323" r:id="rId16"/>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images.search.yahoo.com/images/view;_ylt=AwrB8piJzvhSsH8AwVGJzbkF;_ylu=X3oDMTIzNzZiaDRkBHNlYwNzcgRzbGsDaW1nBG9pZAM3ZTdjNDAyZTgxNjlmMDYwN2ZmZTk5OTE4NzY2ZWUyMARncG9zAzM4BGl0A2Jpbmc-?back=https://images.search.yahoo.com/search/images?_adv_prop%3Dimage%26va%3Dclean%2Baging%2Bcartoons%26fr%3Dyfp-t-671%26tab%3Dorganic%26ri%3D38&amp;w=431&amp;h=540&amp;imgurl=www.glasbergen.com/wp-content/gallery/getting-older/toon934.gif&amp;rurl=http://www.glasbergen.com/cartoons-about-getting-older/&amp;size=32.6KB&amp;name=My+bones+are+getting+softer,+but+my+arteries+are+getting+harder,+so+it+...&amp;p=clean+aging+cartoons&amp;oid=7e7c402e8169f0607ffe99918766ee20&amp;fr2=&amp;fr=yfp-t-671&amp;tt=My+bones+are+getting+softer,+but+my+arteries+are+getting+harder,+so+it+...&amp;b=0&amp;ni=480&amp;no=38&amp;ts=&amp;tab=organic&amp;sigr=11n6r891d&amp;sigb=13kcad89v&amp;sigi=11v64pltu&amp;.crumb=8z26h1GPaAd&amp;fr=yfp-t-671"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13.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17.jpe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hyperlink" Target="http://www.topendsports.com/testing/tests/balance-stand.htm" TargetMode="Externa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hyperlink" Target="http://www.metrophysicaltherapy.com/biodex-balanc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50.wmf"/></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54.jpeg"/><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agrisafe.or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www.agrability.ext.vt.edu/"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76200" y="2667000"/>
            <a:ext cx="8991600" cy="3276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400" dirty="0" smtClean="0">
                <a:ln w="0"/>
                <a:solidFill>
                  <a:schemeClr val="tx1"/>
                </a:solidFill>
                <a:effectLst>
                  <a:outerShdw blurRad="38100" dist="19050" dir="2700000" algn="tl" rotWithShape="0">
                    <a:schemeClr val="dk1">
                      <a:alpha val="40000"/>
                    </a:schemeClr>
                  </a:outerShdw>
                </a:effectLst>
              </a:rPr>
              <a:t>In order to participate in today’s webinar, please connect to audio using your computer or phone. You </a:t>
            </a:r>
            <a:r>
              <a:rPr lang="en-US" sz="4400" u="sng" dirty="0" smtClean="0">
                <a:ln w="0"/>
                <a:solidFill>
                  <a:schemeClr val="tx1"/>
                </a:solidFill>
                <a:effectLst>
                  <a:outerShdw blurRad="38100" dist="19050" dir="2700000" algn="tl" rotWithShape="0">
                    <a:schemeClr val="dk1">
                      <a:alpha val="40000"/>
                    </a:schemeClr>
                  </a:outerShdw>
                </a:effectLst>
              </a:rPr>
              <a:t>will not </a:t>
            </a:r>
            <a:r>
              <a:rPr lang="en-US" sz="4400" dirty="0" smtClean="0">
                <a:ln w="0"/>
                <a:solidFill>
                  <a:schemeClr val="tx1"/>
                </a:solidFill>
                <a:effectLst>
                  <a:outerShdw blurRad="38100" dist="19050" dir="2700000" algn="tl" rotWithShape="0">
                    <a:schemeClr val="dk1">
                      <a:alpha val="40000"/>
                    </a:schemeClr>
                  </a:outerShdw>
                </a:effectLst>
              </a:rPr>
              <a:t>be able to hear the presenters without completing this step.</a:t>
            </a:r>
            <a:endParaRPr lang="en-US" sz="4400" dirty="0">
              <a:ln w="0"/>
              <a:solidFill>
                <a:schemeClr val="tx1"/>
              </a:solidFill>
              <a:effectLst>
                <a:outerShdw blurRad="38100" dist="19050" dir="2700000" algn="tl" rotWithShape="0">
                  <a:schemeClr val="dk1">
                    <a:alpha val="40000"/>
                  </a:schemeClr>
                </a:outerShdw>
              </a:effectLst>
            </a:endParaRPr>
          </a:p>
        </p:txBody>
      </p:sp>
      <p:sp>
        <p:nvSpPr>
          <p:cNvPr id="3" name="Rectangle 2"/>
          <p:cNvSpPr/>
          <p:nvPr/>
        </p:nvSpPr>
        <p:spPr>
          <a:xfrm>
            <a:off x="381000" y="221673"/>
            <a:ext cx="8305800" cy="2209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                                  </a:t>
            </a:r>
            <a:r>
              <a:rPr lang="en-US" sz="3600" b="1" dirty="0" smtClean="0">
                <a:solidFill>
                  <a:schemeClr val="tx1"/>
                </a:solidFill>
              </a:rPr>
              <a:t>Beginning</a:t>
            </a:r>
            <a:r>
              <a:rPr lang="en-US" sz="3200" b="1" dirty="0" smtClean="0">
                <a:solidFill>
                  <a:schemeClr val="tx1"/>
                </a:solidFill>
              </a:rPr>
              <a:t> Farmer Webinar</a:t>
            </a:r>
            <a:endParaRPr lang="en-US" sz="3200" b="1"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708464"/>
            <a:ext cx="3182112" cy="1227182"/>
          </a:xfrm>
          <a:prstGeom prst="rect">
            <a:avLst/>
          </a:prstGeom>
        </p:spPr>
      </p:pic>
    </p:spTree>
    <p:extLst>
      <p:ext uri="{BB962C8B-B14F-4D97-AF65-F5344CB8AC3E}">
        <p14:creationId xmlns:p14="http://schemas.microsoft.com/office/powerpoint/2010/main" val="11068249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81000" y="762000"/>
            <a:ext cx="8229600" cy="1066800"/>
          </a:xfrm>
        </p:spPr>
        <p:txBody>
          <a:bodyPr>
            <a:normAutofit fontScale="90000"/>
          </a:bodyPr>
          <a:lstStyle/>
          <a:p>
            <a:r>
              <a:rPr lang="en-US" altLang="en-US" sz="4400" smtClean="0">
                <a:latin typeface="Arial" panose="020B0604020202020204" pitchFamily="34" charset="0"/>
                <a:cs typeface="Arial" panose="020B0604020202020204" pitchFamily="34" charset="0"/>
              </a:rPr>
              <a:t>Ag Injuries Among KY Older Farmers (N=998)</a:t>
            </a:r>
          </a:p>
        </p:txBody>
      </p:sp>
      <p:sp>
        <p:nvSpPr>
          <p:cNvPr id="7171" name="Rectangle 3"/>
          <p:cNvSpPr>
            <a:spLocks noGrp="1" noChangeArrowheads="1"/>
          </p:cNvSpPr>
          <p:nvPr>
            <p:ph idx="1"/>
          </p:nvPr>
        </p:nvSpPr>
        <p:spPr>
          <a:xfrm>
            <a:off x="3048000" y="2362200"/>
            <a:ext cx="6096000" cy="4191000"/>
          </a:xfrm>
        </p:spPr>
        <p:txBody>
          <a:bodyPr>
            <a:normAutofit/>
          </a:bodyPr>
          <a:lstStyle/>
          <a:p>
            <a:pPr marL="365760" indent="-256032" fontAlgn="auto">
              <a:lnSpc>
                <a:spcPct val="90000"/>
              </a:lnSpc>
              <a:spcAft>
                <a:spcPts val="0"/>
              </a:spcAft>
              <a:buClr>
                <a:schemeClr val="accent3"/>
              </a:buClr>
              <a:buFont typeface="Georgia"/>
              <a:buChar char="•"/>
              <a:defRPr/>
            </a:pPr>
            <a:r>
              <a:rPr lang="en-US" dirty="0" smtClean="0">
                <a:latin typeface="Arial" pitchFamily="34" charset="0"/>
                <a:cs typeface="Arial" pitchFamily="34" charset="0"/>
              </a:rPr>
              <a:t>Crude injury rate 9.03 (CI=7.03,11.03)</a:t>
            </a:r>
          </a:p>
          <a:p>
            <a:pPr marL="365760" indent="-256032" fontAlgn="auto">
              <a:lnSpc>
                <a:spcPct val="90000"/>
              </a:lnSpc>
              <a:spcAft>
                <a:spcPts val="0"/>
              </a:spcAft>
              <a:buClr>
                <a:schemeClr val="accent3"/>
              </a:buClr>
              <a:buFont typeface="Wingdings" pitchFamily="2" charset="2"/>
              <a:buNone/>
              <a:defRPr/>
            </a:pPr>
            <a:endParaRPr lang="en-US" sz="1100" dirty="0" smtClean="0">
              <a:latin typeface="Arial" pitchFamily="34" charset="0"/>
              <a:cs typeface="Arial" pitchFamily="34" charset="0"/>
            </a:endParaRPr>
          </a:p>
          <a:p>
            <a:pPr marL="365760" indent="-256032" fontAlgn="auto">
              <a:lnSpc>
                <a:spcPct val="90000"/>
              </a:lnSpc>
              <a:spcAft>
                <a:spcPts val="0"/>
              </a:spcAft>
              <a:buClr>
                <a:schemeClr val="accent3"/>
              </a:buClr>
              <a:buFont typeface="Georgia"/>
              <a:buChar char="•"/>
              <a:defRPr/>
            </a:pPr>
            <a:r>
              <a:rPr lang="en-US" dirty="0" smtClean="0">
                <a:latin typeface="Arial" pitchFamily="34" charset="0"/>
                <a:cs typeface="Arial" pitchFamily="34" charset="0"/>
              </a:rPr>
              <a:t>Falls (24.9%), machinery (22.5%), </a:t>
            </a:r>
          </a:p>
          <a:p>
            <a:pPr marL="365760" indent="-256032" fontAlgn="auto">
              <a:lnSpc>
                <a:spcPct val="90000"/>
              </a:lnSpc>
              <a:spcAft>
                <a:spcPts val="0"/>
              </a:spcAft>
              <a:buClr>
                <a:schemeClr val="accent3"/>
              </a:buClr>
              <a:buFont typeface="Wingdings" pitchFamily="2" charset="2"/>
              <a:buNone/>
              <a:defRPr/>
            </a:pPr>
            <a:r>
              <a:rPr lang="en-US" dirty="0" smtClean="0">
                <a:latin typeface="Arial" pitchFamily="34" charset="0"/>
                <a:cs typeface="Arial" pitchFamily="34" charset="0"/>
              </a:rPr>
              <a:t>   wood-cutting (14.6%), animals (14.3%)</a:t>
            </a:r>
          </a:p>
          <a:p>
            <a:pPr marL="365760" indent="-256032" fontAlgn="auto">
              <a:lnSpc>
                <a:spcPct val="90000"/>
              </a:lnSpc>
              <a:spcAft>
                <a:spcPts val="0"/>
              </a:spcAft>
              <a:buClr>
                <a:schemeClr val="accent3"/>
              </a:buClr>
              <a:buFont typeface="Wingdings" pitchFamily="2" charset="2"/>
              <a:buNone/>
              <a:defRPr/>
            </a:pPr>
            <a:endParaRPr lang="en-US" sz="1100" dirty="0" smtClean="0">
              <a:latin typeface="Arial" pitchFamily="34" charset="0"/>
              <a:cs typeface="Arial" pitchFamily="34" charset="0"/>
            </a:endParaRPr>
          </a:p>
          <a:p>
            <a:pPr marL="365760" indent="-256032" fontAlgn="auto">
              <a:lnSpc>
                <a:spcPct val="90000"/>
              </a:lnSpc>
              <a:spcAft>
                <a:spcPts val="0"/>
              </a:spcAft>
              <a:buClr>
                <a:schemeClr val="accent3"/>
              </a:buClr>
              <a:buFont typeface="Georgia"/>
              <a:buChar char="•"/>
              <a:defRPr/>
            </a:pPr>
            <a:r>
              <a:rPr lang="en-US" dirty="0" smtClean="0">
                <a:latin typeface="Arial" pitchFamily="34" charset="0"/>
                <a:cs typeface="Arial" pitchFamily="34" charset="0"/>
              </a:rPr>
              <a:t>Beef cattle only farms OR =1.90 (1.02,3.55)</a:t>
            </a:r>
          </a:p>
          <a:p>
            <a:pPr marL="365760" indent="-256032" fontAlgn="auto">
              <a:lnSpc>
                <a:spcPct val="90000"/>
              </a:lnSpc>
              <a:spcAft>
                <a:spcPts val="0"/>
              </a:spcAft>
              <a:buClr>
                <a:schemeClr val="accent3"/>
              </a:buClr>
              <a:buFont typeface="Wingdings" pitchFamily="2" charset="2"/>
              <a:buNone/>
              <a:defRPr/>
            </a:pPr>
            <a:endParaRPr lang="en-US" sz="1100" dirty="0" smtClean="0">
              <a:latin typeface="Arial" pitchFamily="34" charset="0"/>
              <a:cs typeface="Arial" pitchFamily="34" charset="0"/>
            </a:endParaRPr>
          </a:p>
          <a:p>
            <a:pPr marL="365760" indent="-256032" fontAlgn="auto">
              <a:lnSpc>
                <a:spcPct val="90000"/>
              </a:lnSpc>
              <a:spcAft>
                <a:spcPts val="0"/>
              </a:spcAft>
              <a:buClr>
                <a:schemeClr val="accent3"/>
              </a:buClr>
              <a:buFont typeface="Georgia"/>
              <a:buChar char="•"/>
              <a:defRPr/>
            </a:pPr>
            <a:r>
              <a:rPr lang="en-US" dirty="0" smtClean="0">
                <a:latin typeface="Arial" pitchFamily="34" charset="0"/>
                <a:cs typeface="Arial" pitchFamily="34" charset="0"/>
              </a:rPr>
              <a:t>Beef/tobacco OR= 2.15 (1.00-4.59)</a:t>
            </a:r>
          </a:p>
          <a:p>
            <a:pPr marL="365760" indent="-256032" fontAlgn="auto">
              <a:lnSpc>
                <a:spcPct val="90000"/>
              </a:lnSpc>
              <a:spcAft>
                <a:spcPts val="0"/>
              </a:spcAft>
              <a:buClr>
                <a:schemeClr val="accent3"/>
              </a:buClr>
              <a:buFont typeface="Wingdings" pitchFamily="2" charset="2"/>
              <a:buNone/>
              <a:defRPr/>
            </a:pPr>
            <a:endParaRPr lang="en-US" sz="2400" dirty="0" smtClean="0"/>
          </a:p>
          <a:p>
            <a:pPr marL="365760" indent="-256032" fontAlgn="auto">
              <a:lnSpc>
                <a:spcPct val="90000"/>
              </a:lnSpc>
              <a:spcAft>
                <a:spcPts val="0"/>
              </a:spcAft>
              <a:buClr>
                <a:schemeClr val="accent3"/>
              </a:buClr>
              <a:buFont typeface="Wingdings" pitchFamily="2" charset="2"/>
              <a:buNone/>
              <a:defRPr/>
            </a:pPr>
            <a:r>
              <a:rPr lang="en-US" sz="2000" dirty="0" smtClean="0"/>
              <a:t>               Source: Browning et al, 1998</a:t>
            </a:r>
          </a:p>
        </p:txBody>
      </p:sp>
      <p:pic>
        <p:nvPicPr>
          <p:cNvPr id="7172" name="Picture 4" descr="C:\Documents and Settings\dtclau2\My Documents\My Pictures\Pictures\DTC\Older farmer with chainsaw.jpg"/>
          <p:cNvPicPr>
            <a:picLocks noChangeAspect="1" noChangeArrowheads="1"/>
          </p:cNvPicPr>
          <p:nvPr/>
        </p:nvPicPr>
        <p:blipFill>
          <a:blip r:embed="rId3" cstate="print"/>
          <a:srcRect l="3125" t="6253" r="6260" b="4120"/>
          <a:stretch>
            <a:fillRect/>
          </a:stretch>
        </p:blipFill>
        <p:spPr bwMode="auto">
          <a:xfrm>
            <a:off x="457200" y="2362200"/>
            <a:ext cx="2518144" cy="3733800"/>
          </a:xfrm>
          <a:prstGeom prst="rect">
            <a:avLst/>
          </a:prstGeom>
          <a:noFill/>
          <a:effectLst>
            <a:softEdge rad="63500"/>
          </a:effectLst>
        </p:spPr>
      </p:pic>
      <p:pic>
        <p:nvPicPr>
          <p:cNvPr id="10245" name="Picture 2" descr="C:\Program Files\Microsoft Office\MEDIA\OFFICE12\Lines\BD14539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57400"/>
            <a:ext cx="8229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5073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81000" y="152400"/>
            <a:ext cx="8305800" cy="1524000"/>
          </a:xfrm>
        </p:spPr>
        <p:txBody>
          <a:bodyPr/>
          <a:lstStyle/>
          <a:p>
            <a:pPr algn="ctr"/>
            <a:r>
              <a:rPr lang="en-US" sz="5000" dirty="0" smtClean="0"/>
              <a:t>Perceived Farm Work Hazards to the Older Farmer</a:t>
            </a:r>
          </a:p>
        </p:txBody>
      </p:sp>
      <p:sp>
        <p:nvSpPr>
          <p:cNvPr id="15363" name="Content Placeholder 2"/>
          <p:cNvSpPr>
            <a:spLocks noGrp="1"/>
          </p:cNvSpPr>
          <p:nvPr>
            <p:ph idx="1"/>
          </p:nvPr>
        </p:nvSpPr>
        <p:spPr>
          <a:xfrm>
            <a:off x="457200" y="2819400"/>
            <a:ext cx="3276600" cy="3541713"/>
          </a:xfrm>
        </p:spPr>
        <p:txBody>
          <a:bodyPr/>
          <a:lstStyle/>
          <a:p>
            <a:r>
              <a:rPr lang="en-US" sz="3600" dirty="0" smtClean="0">
                <a:solidFill>
                  <a:schemeClr val="tx1"/>
                </a:solidFill>
                <a:latin typeface="Arial" pitchFamily="34" charset="0"/>
                <a:cs typeface="Arial" pitchFamily="34" charset="0"/>
              </a:rPr>
              <a:t>Equipment</a:t>
            </a:r>
          </a:p>
          <a:p>
            <a:r>
              <a:rPr lang="en-US" sz="3600" dirty="0" smtClean="0">
                <a:solidFill>
                  <a:schemeClr val="tx1"/>
                </a:solidFill>
                <a:latin typeface="Arial" pitchFamily="34" charset="0"/>
                <a:cs typeface="Arial" pitchFamily="34" charset="0"/>
              </a:rPr>
              <a:t>Cattle</a:t>
            </a:r>
          </a:p>
          <a:p>
            <a:r>
              <a:rPr lang="en-US" sz="3600" dirty="0" smtClean="0">
                <a:solidFill>
                  <a:schemeClr val="tx1"/>
                </a:solidFill>
                <a:latin typeface="Arial" pitchFamily="34" charset="0"/>
                <a:cs typeface="Arial" pitchFamily="34" charset="0"/>
              </a:rPr>
              <a:t>Chainsaws</a:t>
            </a:r>
          </a:p>
          <a:p>
            <a:r>
              <a:rPr lang="en-US" sz="3600" dirty="0" smtClean="0">
                <a:solidFill>
                  <a:schemeClr val="tx1"/>
                </a:solidFill>
                <a:latin typeface="Arial" pitchFamily="34" charset="0"/>
                <a:cs typeface="Arial" pitchFamily="34" charset="0"/>
              </a:rPr>
              <a:t>Stress</a:t>
            </a:r>
          </a:p>
          <a:p>
            <a:endParaRPr lang="en-US" dirty="0" smtClean="0"/>
          </a:p>
        </p:txBody>
      </p:sp>
      <p:sp>
        <p:nvSpPr>
          <p:cNvPr id="15364" name="Content Placeholder 2"/>
          <p:cNvSpPr txBox="1">
            <a:spLocks/>
          </p:cNvSpPr>
          <p:nvPr/>
        </p:nvSpPr>
        <p:spPr bwMode="auto">
          <a:xfrm>
            <a:off x="4419600" y="2590800"/>
            <a:ext cx="4572000" cy="40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ts val="300"/>
              </a:spcBef>
              <a:buClr>
                <a:srgbClr val="A04DA3"/>
              </a:buClr>
              <a:buFont typeface="Georgia" pitchFamily="18" charset="0"/>
              <a:buChar char="•"/>
            </a:pPr>
            <a:r>
              <a:rPr lang="en-US" sz="3200" dirty="0"/>
              <a:t>Balance, vision, arthritis, hearing</a:t>
            </a:r>
          </a:p>
          <a:p>
            <a:pPr>
              <a:spcBef>
                <a:spcPts val="300"/>
              </a:spcBef>
              <a:buClr>
                <a:srgbClr val="A04DA3"/>
              </a:buClr>
              <a:buFont typeface="Georgia" pitchFamily="18" charset="0"/>
              <a:buChar char="•"/>
            </a:pPr>
            <a:r>
              <a:rPr lang="en-US" sz="3200" dirty="0"/>
              <a:t>Long hours</a:t>
            </a:r>
          </a:p>
          <a:p>
            <a:pPr>
              <a:spcBef>
                <a:spcPts val="300"/>
              </a:spcBef>
              <a:buClr>
                <a:srgbClr val="A04DA3"/>
              </a:buClr>
              <a:buFont typeface="Georgia" pitchFamily="18" charset="0"/>
              <a:buChar char="•"/>
            </a:pPr>
            <a:r>
              <a:rPr lang="en-US" sz="3200" dirty="0"/>
              <a:t>Working alone</a:t>
            </a:r>
          </a:p>
          <a:p>
            <a:pPr>
              <a:spcBef>
                <a:spcPts val="300"/>
              </a:spcBef>
              <a:buClr>
                <a:srgbClr val="A04DA3"/>
              </a:buClr>
              <a:buFont typeface="Georgia" pitchFamily="18" charset="0"/>
              <a:buChar char="•"/>
            </a:pPr>
            <a:r>
              <a:rPr lang="en-US" sz="3200" dirty="0">
                <a:cs typeface="Arial" charset="0"/>
              </a:rPr>
              <a:t>Driving  equipment on </a:t>
            </a:r>
            <a:r>
              <a:rPr lang="en-US" sz="3200" dirty="0" smtClean="0">
                <a:cs typeface="Arial" charset="0"/>
              </a:rPr>
              <a:t>highway</a:t>
            </a:r>
          </a:p>
          <a:p>
            <a:pPr>
              <a:spcBef>
                <a:spcPts val="300"/>
              </a:spcBef>
              <a:buClr>
                <a:srgbClr val="A04DA3"/>
              </a:buClr>
              <a:buFont typeface="Georgia" pitchFamily="18" charset="0"/>
              <a:buChar char="•"/>
            </a:pPr>
            <a:r>
              <a:rPr lang="en-US" sz="3200" dirty="0" smtClean="0">
                <a:cs typeface="Arial" charset="0"/>
              </a:rPr>
              <a:t>Stress</a:t>
            </a:r>
            <a:endParaRPr lang="en-US" sz="3200" dirty="0">
              <a:cs typeface="Arial" charset="0"/>
            </a:endParaRPr>
          </a:p>
        </p:txBody>
      </p:sp>
      <p:sp>
        <p:nvSpPr>
          <p:cNvPr id="5" name="Title 1"/>
          <p:cNvSpPr txBox="1">
            <a:spLocks/>
          </p:cNvSpPr>
          <p:nvPr/>
        </p:nvSpPr>
        <p:spPr bwMode="auto">
          <a:xfrm>
            <a:off x="457200" y="2057400"/>
            <a:ext cx="3352800" cy="533400"/>
          </a:xfrm>
          <a:prstGeom prst="rect">
            <a:avLst/>
          </a:prstGeom>
          <a:gradFill>
            <a:gsLst>
              <a:gs pos="0">
                <a:schemeClr val="accent2">
                  <a:lumMod val="60000"/>
                  <a:lumOff val="4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txBody>
          <a:bodyPr anchor="ctr"/>
          <a:lstStyle/>
          <a:p>
            <a:pPr algn="ctr">
              <a:defRPr/>
            </a:pPr>
            <a:r>
              <a:rPr lang="en-US" sz="3200" dirty="0">
                <a:solidFill>
                  <a:schemeClr val="tx2"/>
                </a:solidFill>
                <a:latin typeface="+mj-lt"/>
                <a:ea typeface="+mj-ea"/>
                <a:cs typeface="+mj-cs"/>
              </a:rPr>
              <a:t>per the Farmers</a:t>
            </a:r>
          </a:p>
        </p:txBody>
      </p:sp>
      <p:sp>
        <p:nvSpPr>
          <p:cNvPr id="6" name="Title 1"/>
          <p:cNvSpPr txBox="1">
            <a:spLocks/>
          </p:cNvSpPr>
          <p:nvPr/>
        </p:nvSpPr>
        <p:spPr bwMode="auto">
          <a:xfrm>
            <a:off x="4495800" y="2057400"/>
            <a:ext cx="4419600" cy="533400"/>
          </a:xfrm>
          <a:prstGeom prst="rect">
            <a:avLst/>
          </a:prstGeom>
          <a:gradFill>
            <a:gsLst>
              <a:gs pos="0">
                <a:schemeClr val="accent2">
                  <a:lumMod val="60000"/>
                  <a:lumOff val="4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txBody>
          <a:bodyPr anchor="ctr"/>
          <a:lstStyle/>
          <a:p>
            <a:pPr algn="ctr">
              <a:defRPr/>
            </a:pPr>
            <a:r>
              <a:rPr lang="en-US" sz="3200" dirty="0">
                <a:solidFill>
                  <a:schemeClr val="tx2"/>
                </a:solidFill>
                <a:latin typeface="+mj-lt"/>
                <a:ea typeface="+mj-ea"/>
                <a:cs typeface="+mj-cs"/>
              </a:rPr>
              <a:t>per Family Members</a:t>
            </a:r>
          </a:p>
        </p:txBody>
      </p:sp>
      <p:sp>
        <p:nvSpPr>
          <p:cNvPr id="8" name="TextBox 7"/>
          <p:cNvSpPr txBox="1"/>
          <p:nvPr/>
        </p:nvSpPr>
        <p:spPr>
          <a:xfrm>
            <a:off x="327260" y="6382011"/>
            <a:ext cx="4079899" cy="307777"/>
          </a:xfrm>
          <a:prstGeom prst="rect">
            <a:avLst/>
          </a:prstGeom>
          <a:solidFill>
            <a:schemeClr val="bg1">
              <a:lumMod val="95000"/>
            </a:schemeClr>
          </a:solidFill>
        </p:spPr>
        <p:txBody>
          <a:bodyPr wrap="none" rtlCol="0">
            <a:spAutoFit/>
          </a:bodyPr>
          <a:lstStyle/>
          <a:p>
            <a:r>
              <a:rPr lang="en-US" sz="1400" dirty="0" smtClean="0"/>
              <a:t>Study:  Safety Strategies for Older Adult Farmers</a:t>
            </a:r>
            <a:endParaRPr lang="en-US" sz="1400" dirty="0"/>
          </a:p>
        </p:txBody>
      </p:sp>
      <p:pic>
        <p:nvPicPr>
          <p:cNvPr id="9" name="Picture 2" descr="C:\Users\dtclau2\Desktop\Documents\My Files\Logos and Maps\College of Nursing PMS 2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6248400"/>
            <a:ext cx="70773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8592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dtclau2\AppData\Local\Microsoft\Windows\Temporary Internet Files\Content.IE5\F2YMAQ9O\MP90044234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943"/>
          <a:stretch/>
        </p:blipFill>
        <p:spPr bwMode="auto">
          <a:xfrm>
            <a:off x="364435" y="225287"/>
            <a:ext cx="1524000" cy="188137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0" y="185092"/>
            <a:ext cx="6553200" cy="1415108"/>
          </a:xfrm>
        </p:spPr>
        <p:txBody>
          <a:bodyPr/>
          <a:lstStyle/>
          <a:p>
            <a:r>
              <a:rPr lang="en-US" b="1" dirty="0" smtClean="0"/>
              <a:t>What happens as we age</a:t>
            </a:r>
            <a:br>
              <a:rPr lang="en-US" b="1" dirty="0" smtClean="0"/>
            </a:br>
            <a:r>
              <a:rPr lang="en-US" b="1" dirty="0" smtClean="0"/>
              <a:t>AKA: “the groan”</a:t>
            </a:r>
            <a:endParaRPr lang="en-US" b="1" dirty="0"/>
          </a:p>
        </p:txBody>
      </p:sp>
      <p:sp>
        <p:nvSpPr>
          <p:cNvPr id="3" name="Content Placeholder 2"/>
          <p:cNvSpPr>
            <a:spLocks noGrp="1"/>
          </p:cNvSpPr>
          <p:nvPr>
            <p:ph idx="1"/>
          </p:nvPr>
        </p:nvSpPr>
        <p:spPr>
          <a:xfrm>
            <a:off x="571797" y="2261298"/>
            <a:ext cx="8343603" cy="3810000"/>
          </a:xfrm>
        </p:spPr>
        <p:txBody>
          <a:bodyPr>
            <a:noAutofit/>
          </a:bodyPr>
          <a:lstStyle/>
          <a:p>
            <a:r>
              <a:rPr lang="en-US" sz="3200" b="1" dirty="0">
                <a:solidFill>
                  <a:schemeClr val="tx1">
                    <a:lumMod val="75000"/>
                    <a:lumOff val="25000"/>
                  </a:schemeClr>
                </a:solidFill>
                <a:latin typeface="+mj-lt"/>
              </a:rPr>
              <a:t>Decreased respiratory capacity – </a:t>
            </a:r>
            <a:r>
              <a:rPr lang="en-US" sz="3200" b="1" dirty="0" smtClean="0">
                <a:solidFill>
                  <a:schemeClr val="tx1">
                    <a:lumMod val="75000"/>
                    <a:lumOff val="25000"/>
                  </a:schemeClr>
                </a:solidFill>
                <a:latin typeface="+mj-lt"/>
              </a:rPr>
              <a:t>20’s</a:t>
            </a:r>
          </a:p>
          <a:p>
            <a:r>
              <a:rPr lang="en-US" sz="3200" b="1" dirty="0" smtClean="0">
                <a:solidFill>
                  <a:schemeClr val="tx1">
                    <a:lumMod val="75000"/>
                    <a:lumOff val="25000"/>
                  </a:schemeClr>
                </a:solidFill>
                <a:latin typeface="+mj-lt"/>
              </a:rPr>
              <a:t>Presbyopia </a:t>
            </a:r>
            <a:r>
              <a:rPr lang="en-US" sz="3200" b="1" dirty="0">
                <a:solidFill>
                  <a:schemeClr val="tx1">
                    <a:lumMod val="75000"/>
                    <a:lumOff val="25000"/>
                  </a:schemeClr>
                </a:solidFill>
                <a:latin typeface="+mj-lt"/>
              </a:rPr>
              <a:t>– 40’s</a:t>
            </a:r>
          </a:p>
          <a:p>
            <a:r>
              <a:rPr lang="en-US" sz="3200" b="1" dirty="0">
                <a:solidFill>
                  <a:schemeClr val="tx1">
                    <a:lumMod val="75000"/>
                    <a:lumOff val="25000"/>
                  </a:schemeClr>
                </a:solidFill>
                <a:latin typeface="+mj-lt"/>
              </a:rPr>
              <a:t>Compromised joints – 50’s</a:t>
            </a:r>
          </a:p>
          <a:p>
            <a:r>
              <a:rPr lang="en-US" sz="3200" b="1" dirty="0">
                <a:solidFill>
                  <a:schemeClr val="tx1">
                    <a:lumMod val="75000"/>
                    <a:lumOff val="25000"/>
                  </a:schemeClr>
                </a:solidFill>
                <a:latin typeface="+mj-lt"/>
              </a:rPr>
              <a:t>Skin changes – 60’s</a:t>
            </a:r>
          </a:p>
          <a:p>
            <a:r>
              <a:rPr lang="en-US" sz="3200" b="1" dirty="0">
                <a:solidFill>
                  <a:schemeClr val="tx1">
                    <a:lumMod val="75000"/>
                    <a:lumOff val="25000"/>
                  </a:schemeClr>
                </a:solidFill>
                <a:latin typeface="+mj-lt"/>
              </a:rPr>
              <a:t>Decreased distal sensation – 70’s</a:t>
            </a:r>
          </a:p>
          <a:p>
            <a:r>
              <a:rPr lang="en-US" sz="3200" b="1" dirty="0" smtClean="0">
                <a:solidFill>
                  <a:schemeClr val="tx1">
                    <a:lumMod val="75000"/>
                    <a:lumOff val="25000"/>
                  </a:schemeClr>
                </a:solidFill>
                <a:latin typeface="+mj-lt"/>
              </a:rPr>
              <a:t>Decreased temperature </a:t>
            </a:r>
            <a:r>
              <a:rPr lang="en-US" sz="3200" b="1" dirty="0">
                <a:solidFill>
                  <a:schemeClr val="tx1">
                    <a:lumMod val="75000"/>
                    <a:lumOff val="25000"/>
                  </a:schemeClr>
                </a:solidFill>
                <a:latin typeface="+mj-lt"/>
              </a:rPr>
              <a:t>tolerance – </a:t>
            </a:r>
            <a:r>
              <a:rPr lang="en-US" sz="3200" b="1" dirty="0" smtClean="0">
                <a:solidFill>
                  <a:schemeClr val="tx1">
                    <a:lumMod val="75000"/>
                    <a:lumOff val="25000"/>
                  </a:schemeClr>
                </a:solidFill>
                <a:latin typeface="+mj-lt"/>
              </a:rPr>
              <a:t>80’s</a:t>
            </a:r>
            <a:endParaRPr lang="en-US" sz="3200" b="1" dirty="0">
              <a:solidFill>
                <a:schemeClr val="tx1">
                  <a:lumMod val="75000"/>
                  <a:lumOff val="25000"/>
                </a:schemeClr>
              </a:solidFill>
              <a:latin typeface="+mj-lt"/>
            </a:endParaRPr>
          </a:p>
        </p:txBody>
      </p:sp>
      <p:sp>
        <p:nvSpPr>
          <p:cNvPr id="4" name="Slide Number Placeholder 3"/>
          <p:cNvSpPr>
            <a:spLocks noGrp="1"/>
          </p:cNvSpPr>
          <p:nvPr>
            <p:ph type="sldNum" sz="quarter" idx="12"/>
          </p:nvPr>
        </p:nvSpPr>
        <p:spPr/>
        <p:txBody>
          <a:bodyPr/>
          <a:lstStyle/>
          <a:p>
            <a:fld id="{EA6FC7B0-E8FC-4122-B22E-1F7633523AD2}" type="slidenum">
              <a:rPr lang="en-US" smtClean="0"/>
              <a:t>12</a:t>
            </a:fld>
            <a:endParaRPr lang="en-US"/>
          </a:p>
        </p:txBody>
      </p:sp>
    </p:spTree>
    <p:extLst>
      <p:ext uri="{BB962C8B-B14F-4D97-AF65-F5344CB8AC3E}">
        <p14:creationId xmlns:p14="http://schemas.microsoft.com/office/powerpoint/2010/main" val="27224018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Leading Health Conditions</a:t>
            </a:r>
            <a:br>
              <a:rPr lang="en-US" dirty="0" smtClean="0"/>
            </a:br>
            <a:r>
              <a:rPr lang="en-US" dirty="0" smtClean="0"/>
              <a:t>Reported by Older Farmers </a:t>
            </a:r>
            <a:r>
              <a:rPr lang="en-US" sz="3100" dirty="0" smtClean="0"/>
              <a:t>(n=1,423)</a:t>
            </a:r>
            <a:endParaRPr lang="en-US" sz="3100" dirty="0"/>
          </a:p>
        </p:txBody>
      </p:sp>
      <p:graphicFrame>
        <p:nvGraphicFramePr>
          <p:cNvPr id="5" name="Chart 4"/>
          <p:cNvGraphicFramePr>
            <a:graphicFrameLocks/>
          </p:cNvGraphicFramePr>
          <p:nvPr>
            <p:extLst/>
          </p:nvPr>
        </p:nvGraphicFramePr>
        <p:xfrm>
          <a:off x="838200" y="1752600"/>
          <a:ext cx="72390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752600" y="6276679"/>
            <a:ext cx="4981364" cy="338554"/>
          </a:xfrm>
          <a:prstGeom prst="rect">
            <a:avLst/>
          </a:prstGeom>
          <a:noFill/>
        </p:spPr>
        <p:txBody>
          <a:bodyPr wrap="none" rtlCol="0">
            <a:spAutoFit/>
          </a:bodyPr>
          <a:lstStyle/>
          <a:p>
            <a:r>
              <a:rPr lang="en-US" sz="1600" i="1" dirty="0" smtClean="0"/>
              <a:t>Source: Sustained Work Indicators of Older Farmers (Reed)</a:t>
            </a:r>
            <a:endParaRPr lang="en-US" sz="1600" i="1" dirty="0"/>
          </a:p>
        </p:txBody>
      </p:sp>
      <p:pic>
        <p:nvPicPr>
          <p:cNvPr id="7" name="Picture 2" descr="C:\Users\dtclau2\Desktop\Documents\My Files\Logos and Maps\College of Nursing PMS 2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6096000"/>
            <a:ext cx="739775" cy="48619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EA6FC7B0-E8FC-4122-B22E-1F7633523AD2}" type="slidenum">
              <a:rPr lang="en-US" smtClean="0"/>
              <a:t>13</a:t>
            </a:fld>
            <a:endParaRPr lang="en-US"/>
          </a:p>
        </p:txBody>
      </p:sp>
    </p:spTree>
    <p:extLst>
      <p:ext uri="{BB962C8B-B14F-4D97-AF65-F5344CB8AC3E}">
        <p14:creationId xmlns:p14="http://schemas.microsoft.com/office/powerpoint/2010/main" val="38278208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Top 5 health conditions of older farmers by age group</a:t>
            </a:r>
            <a:endParaRPr lang="en-US" dirty="0"/>
          </a:p>
        </p:txBody>
      </p:sp>
      <p:graphicFrame>
        <p:nvGraphicFramePr>
          <p:cNvPr id="4" name="Chart 3"/>
          <p:cNvGraphicFramePr>
            <a:graphicFrameLocks/>
          </p:cNvGraphicFramePr>
          <p:nvPr>
            <p:extLst/>
          </p:nvPr>
        </p:nvGraphicFramePr>
        <p:xfrm>
          <a:off x="381000" y="1676400"/>
          <a:ext cx="83058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295400" y="6268998"/>
            <a:ext cx="6619120" cy="369332"/>
          </a:xfrm>
          <a:prstGeom prst="rect">
            <a:avLst/>
          </a:prstGeom>
          <a:noFill/>
        </p:spPr>
        <p:txBody>
          <a:bodyPr wrap="none" rtlCol="0">
            <a:spAutoFit/>
          </a:bodyPr>
          <a:lstStyle/>
          <a:p>
            <a:r>
              <a:rPr lang="en-US" i="1" dirty="0" smtClean="0"/>
              <a:t>Source: Sustained Work Indicators of Older Farmers (Reed)</a:t>
            </a:r>
            <a:endParaRPr lang="en-US" i="1" dirty="0"/>
          </a:p>
        </p:txBody>
      </p:sp>
      <p:pic>
        <p:nvPicPr>
          <p:cNvPr id="6" name="Picture 2" descr="C:\Users\dtclau2\Desktop\Documents\My Files\Logos and Maps\College of Nursing PMS 2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6096000"/>
            <a:ext cx="739775" cy="48619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EA6FC7B0-E8FC-4122-B22E-1F7633523AD2}" type="slidenum">
              <a:rPr lang="en-US" smtClean="0"/>
              <a:t>14</a:t>
            </a:fld>
            <a:endParaRPr lang="en-US"/>
          </a:p>
        </p:txBody>
      </p:sp>
    </p:spTree>
    <p:extLst>
      <p:ext uri="{BB962C8B-B14F-4D97-AF65-F5344CB8AC3E}">
        <p14:creationId xmlns:p14="http://schemas.microsoft.com/office/powerpoint/2010/main" val="6714507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609600" y="1143000"/>
            <a:ext cx="8077200" cy="1220391"/>
          </a:xfrm>
        </p:spPr>
        <p:txBody>
          <a:bodyPr>
            <a:normAutofit fontScale="90000"/>
          </a:bodyPr>
          <a:lstStyle/>
          <a:p>
            <a:r>
              <a:rPr lang="en-US" altLang="en-US" smtClean="0"/>
              <a:t>Injury Rates Associated with Chronic Health Conditions</a:t>
            </a:r>
          </a:p>
        </p:txBody>
      </p:sp>
      <p:graphicFrame>
        <p:nvGraphicFramePr>
          <p:cNvPr id="4" name="Content Placeholder 3"/>
          <p:cNvGraphicFramePr>
            <a:graphicFrameLocks noGrp="1"/>
          </p:cNvGraphicFramePr>
          <p:nvPr>
            <p:ph idx="1"/>
          </p:nvPr>
        </p:nvGraphicFramePr>
        <p:xfrm>
          <a:off x="762001" y="3086101"/>
          <a:ext cx="8229599" cy="1980975"/>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620252">
                  <a:extLst>
                    <a:ext uri="{9D8B030D-6E8A-4147-A177-3AD203B41FA5}">
                      <a16:colId xmlns:a16="http://schemas.microsoft.com/office/drawing/2014/main" val="20002"/>
                    </a:ext>
                  </a:extLst>
                </a:gridCol>
                <a:gridCol w="1732547">
                  <a:extLst>
                    <a:ext uri="{9D8B030D-6E8A-4147-A177-3AD203B41FA5}">
                      <a16:colId xmlns:a16="http://schemas.microsoft.com/office/drawing/2014/main" val="20003"/>
                    </a:ext>
                  </a:extLst>
                </a:gridCol>
              </a:tblGrid>
              <a:tr h="480045">
                <a:tc>
                  <a:txBody>
                    <a:bodyPr/>
                    <a:lstStyle/>
                    <a:p>
                      <a:r>
                        <a:rPr lang="en-US" sz="1400" dirty="0" smtClean="0">
                          <a:solidFill>
                            <a:schemeClr val="tx1">
                              <a:lumMod val="95000"/>
                              <a:lumOff val="5000"/>
                            </a:schemeClr>
                          </a:solidFill>
                        </a:rPr>
                        <a:t>Health Condition</a:t>
                      </a:r>
                      <a:endParaRPr lang="en-US" sz="1400" dirty="0">
                        <a:solidFill>
                          <a:schemeClr val="tx1">
                            <a:lumMod val="95000"/>
                            <a:lumOff val="5000"/>
                          </a:schemeClr>
                        </a:solidFill>
                      </a:endParaRPr>
                    </a:p>
                  </a:txBody>
                  <a:tcPr marT="34283" marB="34283"/>
                </a:tc>
                <a:tc>
                  <a:txBody>
                    <a:bodyPr/>
                    <a:lstStyle/>
                    <a:p>
                      <a:pPr algn="ctr"/>
                      <a:r>
                        <a:rPr lang="en-US" sz="1400" dirty="0" smtClean="0">
                          <a:solidFill>
                            <a:schemeClr val="tx1">
                              <a:lumMod val="95000"/>
                              <a:lumOff val="5000"/>
                            </a:schemeClr>
                          </a:solidFill>
                        </a:rPr>
                        <a:t>With  Condition</a:t>
                      </a:r>
                      <a:endParaRPr lang="en-US" sz="1400" dirty="0">
                        <a:solidFill>
                          <a:schemeClr val="tx1">
                            <a:lumMod val="95000"/>
                            <a:lumOff val="5000"/>
                          </a:schemeClr>
                        </a:solidFill>
                      </a:endParaRPr>
                    </a:p>
                  </a:txBody>
                  <a:tcPr marT="34283" marB="34283"/>
                </a:tc>
                <a:tc>
                  <a:txBody>
                    <a:bodyPr/>
                    <a:lstStyle/>
                    <a:p>
                      <a:pPr algn="ctr"/>
                      <a:r>
                        <a:rPr lang="en-US" sz="1400" dirty="0" smtClean="0">
                          <a:solidFill>
                            <a:schemeClr val="tx1">
                              <a:lumMod val="95000"/>
                              <a:lumOff val="5000"/>
                            </a:schemeClr>
                          </a:solidFill>
                        </a:rPr>
                        <a:t>Without Condition</a:t>
                      </a:r>
                      <a:endParaRPr lang="en-US" sz="1400" dirty="0">
                        <a:solidFill>
                          <a:schemeClr val="tx1">
                            <a:lumMod val="95000"/>
                            <a:lumOff val="5000"/>
                          </a:schemeClr>
                        </a:solidFill>
                      </a:endParaRPr>
                    </a:p>
                  </a:txBody>
                  <a:tcPr marT="34283" marB="34283"/>
                </a:tc>
                <a:tc>
                  <a:txBody>
                    <a:bodyPr/>
                    <a:lstStyle/>
                    <a:p>
                      <a:pPr algn="ctr"/>
                      <a:r>
                        <a:rPr lang="en-US" sz="1400" dirty="0" smtClean="0">
                          <a:solidFill>
                            <a:schemeClr val="tx1">
                              <a:lumMod val="95000"/>
                              <a:lumOff val="5000"/>
                            </a:schemeClr>
                          </a:solidFill>
                        </a:rPr>
                        <a:t>Estimated Odds</a:t>
                      </a:r>
                      <a:r>
                        <a:rPr lang="en-US" sz="1400" baseline="0" dirty="0" smtClean="0">
                          <a:solidFill>
                            <a:schemeClr val="tx1">
                              <a:lumMod val="95000"/>
                              <a:lumOff val="5000"/>
                            </a:schemeClr>
                          </a:solidFill>
                        </a:rPr>
                        <a:t> Ratio</a:t>
                      </a:r>
                      <a:endParaRPr lang="en-US" sz="1400" dirty="0">
                        <a:solidFill>
                          <a:schemeClr val="tx1">
                            <a:lumMod val="95000"/>
                            <a:lumOff val="5000"/>
                          </a:schemeClr>
                        </a:solidFill>
                      </a:endParaRPr>
                    </a:p>
                  </a:txBody>
                  <a:tcPr marT="34283" marB="34283"/>
                </a:tc>
                <a:extLst>
                  <a:ext uri="{0D108BD9-81ED-4DB2-BD59-A6C34878D82A}">
                    <a16:rowId xmlns:a16="http://schemas.microsoft.com/office/drawing/2014/main" val="10000"/>
                  </a:ext>
                </a:extLst>
              </a:tr>
              <a:tr h="617189">
                <a:tc>
                  <a:txBody>
                    <a:bodyPr/>
                    <a:lstStyle/>
                    <a:p>
                      <a:r>
                        <a:rPr lang="en-US" sz="1800" dirty="0" smtClean="0"/>
                        <a:t>Bronchitis</a:t>
                      </a:r>
                      <a:r>
                        <a:rPr lang="en-US" sz="1800" baseline="0" dirty="0" smtClean="0"/>
                        <a:t> or </a:t>
                      </a:r>
                      <a:r>
                        <a:rPr lang="en-US" sz="1800" b="0" i="0" u="none" strike="noStrike" kern="1200" baseline="0" dirty="0" smtClean="0">
                          <a:solidFill>
                            <a:schemeClr val="dk1"/>
                          </a:solidFill>
                          <a:latin typeface="+mn-lt"/>
                          <a:ea typeface="+mn-ea"/>
                          <a:cs typeface="+mn-cs"/>
                        </a:rPr>
                        <a:t>emphysema</a:t>
                      </a:r>
                      <a:endParaRPr lang="en-US" sz="1800" dirty="0"/>
                    </a:p>
                  </a:txBody>
                  <a:tcPr marT="34283" marB="34283"/>
                </a:tc>
                <a:tc>
                  <a:txBody>
                    <a:bodyPr/>
                    <a:lstStyle/>
                    <a:p>
                      <a:pPr algn="ctr">
                        <a:spcBef>
                          <a:spcPts val="600"/>
                        </a:spcBef>
                      </a:pPr>
                      <a:r>
                        <a:rPr lang="en-US" sz="1800" dirty="0" smtClean="0"/>
                        <a:t>19.1</a:t>
                      </a:r>
                      <a:endParaRPr lang="en-US" sz="1800" dirty="0"/>
                    </a:p>
                  </a:txBody>
                  <a:tcPr marT="34283" marB="34283"/>
                </a:tc>
                <a:tc>
                  <a:txBody>
                    <a:bodyPr/>
                    <a:lstStyle/>
                    <a:p>
                      <a:pPr algn="ctr">
                        <a:spcBef>
                          <a:spcPts val="600"/>
                        </a:spcBef>
                      </a:pPr>
                      <a:r>
                        <a:rPr lang="en-US" sz="1800" dirty="0" smtClean="0"/>
                        <a:t>8.7</a:t>
                      </a:r>
                      <a:endParaRPr lang="en-US" sz="1800" dirty="0"/>
                    </a:p>
                  </a:txBody>
                  <a:tcPr marT="34283" marB="34283"/>
                </a:tc>
                <a:tc>
                  <a:txBody>
                    <a:bodyPr/>
                    <a:lstStyle/>
                    <a:p>
                      <a:pPr algn="ctr">
                        <a:spcBef>
                          <a:spcPts val="600"/>
                        </a:spcBef>
                      </a:pPr>
                      <a:r>
                        <a:rPr lang="en-US" sz="1800" dirty="0" smtClean="0"/>
                        <a:t>1.57</a:t>
                      </a:r>
                      <a:endParaRPr lang="en-US" sz="1800" dirty="0"/>
                    </a:p>
                  </a:txBody>
                  <a:tcPr marT="34283" marB="34283"/>
                </a:tc>
                <a:extLst>
                  <a:ext uri="{0D108BD9-81ED-4DB2-BD59-A6C34878D82A}">
                    <a16:rowId xmlns:a16="http://schemas.microsoft.com/office/drawing/2014/main" val="10001"/>
                  </a:ext>
                </a:extLst>
              </a:tr>
              <a:tr h="411395">
                <a:tc>
                  <a:txBody>
                    <a:bodyPr/>
                    <a:lstStyle/>
                    <a:p>
                      <a:r>
                        <a:rPr lang="en-US" sz="1800" dirty="0" smtClean="0"/>
                        <a:t>Back problems</a:t>
                      </a:r>
                      <a:endParaRPr lang="en-US" sz="1800" dirty="0"/>
                    </a:p>
                  </a:txBody>
                  <a:tcPr marT="34283" marB="34283"/>
                </a:tc>
                <a:tc>
                  <a:txBody>
                    <a:bodyPr/>
                    <a:lstStyle/>
                    <a:p>
                      <a:pPr algn="ctr"/>
                      <a:r>
                        <a:rPr lang="en-US" sz="1800" dirty="0" smtClean="0"/>
                        <a:t>14.6</a:t>
                      </a:r>
                      <a:endParaRPr lang="en-US" sz="1800" dirty="0"/>
                    </a:p>
                  </a:txBody>
                  <a:tcPr marT="34283" marB="34283"/>
                </a:tc>
                <a:tc>
                  <a:txBody>
                    <a:bodyPr/>
                    <a:lstStyle/>
                    <a:p>
                      <a:pPr algn="ctr"/>
                      <a:r>
                        <a:rPr lang="en-US" sz="1800" dirty="0" smtClean="0"/>
                        <a:t>8.0</a:t>
                      </a:r>
                      <a:endParaRPr lang="en-US" sz="1800" dirty="0"/>
                    </a:p>
                  </a:txBody>
                  <a:tcPr marT="34283" marB="34283"/>
                </a:tc>
                <a:tc>
                  <a:txBody>
                    <a:bodyPr/>
                    <a:lstStyle/>
                    <a:p>
                      <a:pPr algn="ctr"/>
                      <a:r>
                        <a:rPr lang="en-US" sz="1800" dirty="0" smtClean="0"/>
                        <a:t>1.80</a:t>
                      </a:r>
                      <a:endParaRPr lang="en-US" sz="1800" dirty="0"/>
                    </a:p>
                  </a:txBody>
                  <a:tcPr marT="34283" marB="34283"/>
                </a:tc>
                <a:extLst>
                  <a:ext uri="{0D108BD9-81ED-4DB2-BD59-A6C34878D82A}">
                    <a16:rowId xmlns:a16="http://schemas.microsoft.com/office/drawing/2014/main" val="10002"/>
                  </a:ext>
                </a:extLst>
              </a:tr>
              <a:tr h="457105">
                <a:tc>
                  <a:txBody>
                    <a:bodyPr/>
                    <a:lstStyle/>
                    <a:p>
                      <a:r>
                        <a:rPr lang="en-US" sz="1800" dirty="0" smtClean="0"/>
                        <a:t>Arthritis, joint problems</a:t>
                      </a:r>
                      <a:endParaRPr lang="en-US" sz="1800" dirty="0"/>
                    </a:p>
                  </a:txBody>
                  <a:tcPr marT="34283" marB="34283"/>
                </a:tc>
                <a:tc>
                  <a:txBody>
                    <a:bodyPr/>
                    <a:lstStyle/>
                    <a:p>
                      <a:pPr algn="ctr"/>
                      <a:r>
                        <a:rPr lang="en-US" sz="1800" dirty="0" smtClean="0"/>
                        <a:t>11.7</a:t>
                      </a:r>
                      <a:endParaRPr lang="en-US" sz="1800" dirty="0"/>
                    </a:p>
                  </a:txBody>
                  <a:tcPr marT="34283" marB="34283"/>
                </a:tc>
                <a:tc>
                  <a:txBody>
                    <a:bodyPr/>
                    <a:lstStyle/>
                    <a:p>
                      <a:pPr algn="ctr"/>
                      <a:r>
                        <a:rPr lang="en-US" sz="1800" dirty="0" smtClean="0"/>
                        <a:t>7.7</a:t>
                      </a:r>
                      <a:endParaRPr lang="en-US" sz="1800" dirty="0"/>
                    </a:p>
                  </a:txBody>
                  <a:tcPr marT="34283" marB="34283"/>
                </a:tc>
                <a:tc>
                  <a:txBody>
                    <a:bodyPr/>
                    <a:lstStyle/>
                    <a:p>
                      <a:pPr algn="ctr"/>
                      <a:r>
                        <a:rPr lang="en-US" sz="1800" dirty="0" smtClean="0"/>
                        <a:t>1.68</a:t>
                      </a:r>
                      <a:endParaRPr lang="en-US" sz="1800" dirty="0"/>
                    </a:p>
                  </a:txBody>
                  <a:tcPr marT="34283" marB="34283"/>
                </a:tc>
                <a:extLst>
                  <a:ext uri="{0D108BD9-81ED-4DB2-BD59-A6C34878D82A}">
                    <a16:rowId xmlns:a16="http://schemas.microsoft.com/office/drawing/2014/main" val="10003"/>
                  </a:ext>
                </a:extLst>
              </a:tr>
            </a:tbl>
          </a:graphicData>
        </a:graphic>
      </p:graphicFrame>
      <p:sp>
        <p:nvSpPr>
          <p:cNvPr id="5" name="Rectangle 4"/>
          <p:cNvSpPr/>
          <p:nvPr/>
        </p:nvSpPr>
        <p:spPr>
          <a:xfrm>
            <a:off x="4038600" y="2607469"/>
            <a:ext cx="2971800" cy="507831"/>
          </a:xfrm>
          <a:prstGeom prst="rect">
            <a:avLst/>
          </a:prstGeom>
        </p:spPr>
        <p:txBody>
          <a:bodyPr>
            <a:spAutoFit/>
          </a:bodyPr>
          <a:lstStyle/>
          <a:p>
            <a:pPr algn="ctr">
              <a:defRPr/>
            </a:pPr>
            <a:r>
              <a:rPr lang="en-US" sz="1350" b="1" dirty="0">
                <a:solidFill>
                  <a:schemeClr val="tx1">
                    <a:lumMod val="95000"/>
                    <a:lumOff val="5000"/>
                  </a:schemeClr>
                </a:solidFill>
              </a:rPr>
              <a:t>Rate of Injured Farmers per 100 observations</a:t>
            </a:r>
          </a:p>
        </p:txBody>
      </p:sp>
      <p:sp>
        <p:nvSpPr>
          <p:cNvPr id="54304" name="Rectangle 6"/>
          <p:cNvSpPr>
            <a:spLocks noChangeArrowheads="1"/>
          </p:cNvSpPr>
          <p:nvPr/>
        </p:nvSpPr>
        <p:spPr bwMode="auto">
          <a:xfrm>
            <a:off x="1981200" y="5279232"/>
            <a:ext cx="5867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47688"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spcAft>
                <a:spcPts val="450"/>
              </a:spcAft>
              <a:buClrTx/>
              <a:buSzTx/>
              <a:buNone/>
            </a:pPr>
            <a:r>
              <a:rPr lang="en-US" altLang="en-US" sz="1200" i="1" dirty="0"/>
              <a:t>Source: Marcum, Browning, Reed, &amp; </a:t>
            </a:r>
            <a:r>
              <a:rPr lang="en-US" altLang="en-US" sz="1200" i="1" dirty="0" err="1"/>
              <a:t>Charnigo</a:t>
            </a:r>
            <a:r>
              <a:rPr lang="en-US" altLang="en-US" sz="1200" i="1" dirty="0"/>
              <a:t>, 2011b</a:t>
            </a:r>
          </a:p>
        </p:txBody>
      </p:sp>
      <p:sp>
        <p:nvSpPr>
          <p:cNvPr id="3" name="Slide Number Placeholder 2"/>
          <p:cNvSpPr>
            <a:spLocks noGrp="1"/>
          </p:cNvSpPr>
          <p:nvPr>
            <p:ph type="sldNum" sz="quarter" idx="12"/>
          </p:nvPr>
        </p:nvSpPr>
        <p:spPr/>
        <p:txBody>
          <a:bodyPr/>
          <a:lstStyle/>
          <a:p>
            <a:fld id="{EA6FC7B0-E8FC-4122-B22E-1F7633523AD2}" type="slidenum">
              <a:rPr lang="en-US" smtClean="0"/>
              <a:t>15</a:t>
            </a:fld>
            <a:endParaRPr lang="en-US"/>
          </a:p>
        </p:txBody>
      </p:sp>
    </p:spTree>
    <p:extLst>
      <p:ext uri="{BB962C8B-B14F-4D97-AF65-F5344CB8AC3E}">
        <p14:creationId xmlns:p14="http://schemas.microsoft.com/office/powerpoint/2010/main" val="599907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515938" y="875111"/>
            <a:ext cx="8077200" cy="816897"/>
          </a:xfrm>
        </p:spPr>
        <p:txBody>
          <a:bodyPr>
            <a:normAutofit fontScale="90000"/>
          </a:bodyPr>
          <a:lstStyle/>
          <a:p>
            <a:r>
              <a:rPr lang="en-US" altLang="en-US" dirty="0" smtClean="0"/>
              <a:t>Injury Rates and Chronic Health Conditions</a:t>
            </a:r>
          </a:p>
        </p:txBody>
      </p:sp>
      <p:graphicFrame>
        <p:nvGraphicFramePr>
          <p:cNvPr id="4" name="Content Placeholder 3"/>
          <p:cNvGraphicFramePr>
            <a:graphicFrameLocks noGrp="1"/>
          </p:cNvGraphicFramePr>
          <p:nvPr>
            <p:ph idx="1"/>
          </p:nvPr>
        </p:nvGraphicFramePr>
        <p:xfrm>
          <a:off x="815976" y="2607469"/>
          <a:ext cx="8229599" cy="2426261"/>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620252">
                  <a:extLst>
                    <a:ext uri="{9D8B030D-6E8A-4147-A177-3AD203B41FA5}">
                      <a16:colId xmlns:a16="http://schemas.microsoft.com/office/drawing/2014/main" val="20002"/>
                    </a:ext>
                  </a:extLst>
                </a:gridCol>
                <a:gridCol w="1732547">
                  <a:extLst>
                    <a:ext uri="{9D8B030D-6E8A-4147-A177-3AD203B41FA5}">
                      <a16:colId xmlns:a16="http://schemas.microsoft.com/office/drawing/2014/main" val="20003"/>
                    </a:ext>
                  </a:extLst>
                </a:gridCol>
              </a:tblGrid>
              <a:tr h="480036">
                <a:tc>
                  <a:txBody>
                    <a:bodyPr/>
                    <a:lstStyle/>
                    <a:p>
                      <a:r>
                        <a:rPr lang="en-US" sz="1400" dirty="0" smtClean="0">
                          <a:solidFill>
                            <a:schemeClr val="tx1">
                              <a:lumMod val="95000"/>
                              <a:lumOff val="5000"/>
                            </a:schemeClr>
                          </a:solidFill>
                        </a:rPr>
                        <a:t>Health Condition</a:t>
                      </a:r>
                      <a:endParaRPr lang="en-US" sz="1400" dirty="0">
                        <a:solidFill>
                          <a:schemeClr val="tx1">
                            <a:lumMod val="95000"/>
                            <a:lumOff val="5000"/>
                          </a:schemeClr>
                        </a:solidFill>
                      </a:endParaRPr>
                    </a:p>
                  </a:txBody>
                  <a:tcPr marT="34278" marB="34278"/>
                </a:tc>
                <a:tc>
                  <a:txBody>
                    <a:bodyPr/>
                    <a:lstStyle/>
                    <a:p>
                      <a:pPr algn="ctr"/>
                      <a:r>
                        <a:rPr lang="en-US" sz="1400" dirty="0" smtClean="0">
                          <a:solidFill>
                            <a:schemeClr val="tx1">
                              <a:lumMod val="95000"/>
                              <a:lumOff val="5000"/>
                            </a:schemeClr>
                          </a:solidFill>
                        </a:rPr>
                        <a:t>With  Condition</a:t>
                      </a:r>
                      <a:endParaRPr lang="en-US" sz="1400" dirty="0">
                        <a:solidFill>
                          <a:schemeClr val="tx1">
                            <a:lumMod val="95000"/>
                            <a:lumOff val="5000"/>
                          </a:schemeClr>
                        </a:solidFill>
                      </a:endParaRPr>
                    </a:p>
                  </a:txBody>
                  <a:tcPr marT="34278" marB="34278"/>
                </a:tc>
                <a:tc>
                  <a:txBody>
                    <a:bodyPr/>
                    <a:lstStyle/>
                    <a:p>
                      <a:pPr algn="ctr"/>
                      <a:r>
                        <a:rPr lang="en-US" sz="1400" dirty="0" smtClean="0">
                          <a:solidFill>
                            <a:schemeClr val="tx1">
                              <a:lumMod val="95000"/>
                              <a:lumOff val="5000"/>
                            </a:schemeClr>
                          </a:solidFill>
                        </a:rPr>
                        <a:t>Without Condition</a:t>
                      </a:r>
                      <a:endParaRPr lang="en-US" sz="1400" dirty="0">
                        <a:solidFill>
                          <a:schemeClr val="tx1">
                            <a:lumMod val="95000"/>
                            <a:lumOff val="5000"/>
                          </a:schemeClr>
                        </a:solidFill>
                      </a:endParaRPr>
                    </a:p>
                  </a:txBody>
                  <a:tcPr marT="34278" marB="34278"/>
                </a:tc>
                <a:tc>
                  <a:txBody>
                    <a:bodyPr/>
                    <a:lstStyle/>
                    <a:p>
                      <a:pPr algn="ctr"/>
                      <a:r>
                        <a:rPr lang="en-US" sz="1400" dirty="0" smtClean="0">
                          <a:solidFill>
                            <a:schemeClr val="tx1">
                              <a:lumMod val="95000"/>
                              <a:lumOff val="5000"/>
                            </a:schemeClr>
                          </a:solidFill>
                        </a:rPr>
                        <a:t>Estimated Odds</a:t>
                      </a:r>
                      <a:r>
                        <a:rPr lang="en-US" sz="1400" baseline="0" dirty="0" smtClean="0">
                          <a:solidFill>
                            <a:schemeClr val="tx1">
                              <a:lumMod val="95000"/>
                              <a:lumOff val="5000"/>
                            </a:schemeClr>
                          </a:solidFill>
                        </a:rPr>
                        <a:t> Ratio</a:t>
                      </a:r>
                      <a:endParaRPr lang="en-US" sz="1400" dirty="0">
                        <a:solidFill>
                          <a:schemeClr val="tx1">
                            <a:lumMod val="95000"/>
                            <a:lumOff val="5000"/>
                          </a:schemeClr>
                        </a:solidFill>
                      </a:endParaRPr>
                    </a:p>
                  </a:txBody>
                  <a:tcPr marT="34278" marB="34278"/>
                </a:tc>
                <a:extLst>
                  <a:ext uri="{0D108BD9-81ED-4DB2-BD59-A6C34878D82A}">
                    <a16:rowId xmlns:a16="http://schemas.microsoft.com/office/drawing/2014/main" val="10000"/>
                  </a:ext>
                </a:extLst>
              </a:tr>
              <a:tr h="605575">
                <a:tc>
                  <a:txBody>
                    <a:bodyPr/>
                    <a:lstStyle/>
                    <a:p>
                      <a:r>
                        <a:rPr lang="en-US" sz="1800" dirty="0" smtClean="0"/>
                        <a:t>Hearing problems</a:t>
                      </a:r>
                      <a:endParaRPr lang="en-US" sz="1800" dirty="0"/>
                    </a:p>
                  </a:txBody>
                  <a:tcPr marT="34278" marB="34278"/>
                </a:tc>
                <a:tc>
                  <a:txBody>
                    <a:bodyPr/>
                    <a:lstStyle/>
                    <a:p>
                      <a:pPr algn="ctr">
                        <a:spcBef>
                          <a:spcPts val="600"/>
                        </a:spcBef>
                      </a:pPr>
                      <a:r>
                        <a:rPr lang="en-US" sz="1800" dirty="0" smtClean="0"/>
                        <a:t>13.9</a:t>
                      </a:r>
                      <a:endParaRPr lang="en-US" sz="1800" dirty="0"/>
                    </a:p>
                  </a:txBody>
                  <a:tcPr marT="34278" marB="34278"/>
                </a:tc>
                <a:tc>
                  <a:txBody>
                    <a:bodyPr/>
                    <a:lstStyle/>
                    <a:p>
                      <a:pPr algn="ctr">
                        <a:spcBef>
                          <a:spcPts val="600"/>
                        </a:spcBef>
                      </a:pPr>
                      <a:r>
                        <a:rPr lang="en-US" sz="1800" dirty="0" smtClean="0"/>
                        <a:t>8.1</a:t>
                      </a:r>
                      <a:endParaRPr lang="en-US" sz="1800" dirty="0"/>
                    </a:p>
                  </a:txBody>
                  <a:tcPr marT="34278" marB="34278"/>
                </a:tc>
                <a:tc>
                  <a:txBody>
                    <a:bodyPr/>
                    <a:lstStyle/>
                    <a:p>
                      <a:pPr algn="ctr">
                        <a:spcBef>
                          <a:spcPts val="600"/>
                        </a:spcBef>
                      </a:pPr>
                      <a:r>
                        <a:rPr lang="en-US" sz="1800" dirty="0" smtClean="0"/>
                        <a:t>1.63</a:t>
                      </a:r>
                      <a:endParaRPr lang="en-US" sz="1800" dirty="0"/>
                    </a:p>
                  </a:txBody>
                  <a:tcPr marT="34278" marB="34278"/>
                </a:tc>
                <a:extLst>
                  <a:ext uri="{0D108BD9-81ED-4DB2-BD59-A6C34878D82A}">
                    <a16:rowId xmlns:a16="http://schemas.microsoft.com/office/drawing/2014/main" val="10001"/>
                  </a:ext>
                </a:extLst>
              </a:tr>
              <a:tr h="411334">
                <a:tc>
                  <a:txBody>
                    <a:bodyPr/>
                    <a:lstStyle/>
                    <a:p>
                      <a:r>
                        <a:rPr lang="en-US" sz="1800" dirty="0" smtClean="0"/>
                        <a:t>Vision problems</a:t>
                      </a:r>
                      <a:endParaRPr lang="en-US" sz="1800" dirty="0"/>
                    </a:p>
                  </a:txBody>
                  <a:tcPr marT="34278" marB="34278"/>
                </a:tc>
                <a:tc>
                  <a:txBody>
                    <a:bodyPr/>
                    <a:lstStyle/>
                    <a:p>
                      <a:pPr algn="ctr"/>
                      <a:r>
                        <a:rPr lang="en-US" sz="1800" dirty="0" smtClean="0"/>
                        <a:t>13.5</a:t>
                      </a:r>
                      <a:endParaRPr lang="en-US" sz="1800" dirty="0"/>
                    </a:p>
                  </a:txBody>
                  <a:tcPr marT="34278" marB="34278"/>
                </a:tc>
                <a:tc>
                  <a:txBody>
                    <a:bodyPr/>
                    <a:lstStyle/>
                    <a:p>
                      <a:pPr algn="ctr"/>
                      <a:r>
                        <a:rPr lang="en-US" sz="1800" dirty="0" smtClean="0"/>
                        <a:t>8.3</a:t>
                      </a:r>
                      <a:endParaRPr lang="en-US" sz="1800" dirty="0"/>
                    </a:p>
                  </a:txBody>
                  <a:tcPr marT="34278" marB="34278"/>
                </a:tc>
                <a:tc>
                  <a:txBody>
                    <a:bodyPr/>
                    <a:lstStyle/>
                    <a:p>
                      <a:pPr algn="ctr"/>
                      <a:r>
                        <a:rPr lang="en-US" sz="1800" dirty="0" smtClean="0"/>
                        <a:t>1.38</a:t>
                      </a:r>
                      <a:endParaRPr lang="en-US" sz="1800" dirty="0"/>
                    </a:p>
                  </a:txBody>
                  <a:tcPr marT="34278" marB="34278"/>
                </a:tc>
                <a:extLst>
                  <a:ext uri="{0D108BD9-81ED-4DB2-BD59-A6C34878D82A}">
                    <a16:rowId xmlns:a16="http://schemas.microsoft.com/office/drawing/2014/main" val="10002"/>
                  </a:ext>
                </a:extLst>
              </a:tr>
              <a:tr h="457038">
                <a:tc>
                  <a:txBody>
                    <a:bodyPr/>
                    <a:lstStyle/>
                    <a:p>
                      <a:r>
                        <a:rPr lang="en-US" sz="1800" dirty="0" smtClean="0"/>
                        <a:t>Heart attack/condition</a:t>
                      </a:r>
                      <a:endParaRPr lang="en-US" sz="1800" dirty="0"/>
                    </a:p>
                  </a:txBody>
                  <a:tcPr marT="34278" marB="34278"/>
                </a:tc>
                <a:tc>
                  <a:txBody>
                    <a:bodyPr/>
                    <a:lstStyle/>
                    <a:p>
                      <a:pPr algn="ctr"/>
                      <a:r>
                        <a:rPr lang="en-US" sz="1800" dirty="0" smtClean="0"/>
                        <a:t>11.6</a:t>
                      </a:r>
                      <a:endParaRPr lang="en-US" sz="1800" dirty="0"/>
                    </a:p>
                  </a:txBody>
                  <a:tcPr marT="34278" marB="34278"/>
                </a:tc>
                <a:tc>
                  <a:txBody>
                    <a:bodyPr/>
                    <a:lstStyle/>
                    <a:p>
                      <a:pPr algn="ctr"/>
                      <a:r>
                        <a:rPr lang="en-US" sz="1800" dirty="0" smtClean="0"/>
                        <a:t>8.9</a:t>
                      </a:r>
                      <a:endParaRPr lang="en-US" sz="1800" dirty="0"/>
                    </a:p>
                  </a:txBody>
                  <a:tcPr marT="34278" marB="34278"/>
                </a:tc>
                <a:tc>
                  <a:txBody>
                    <a:bodyPr/>
                    <a:lstStyle/>
                    <a:p>
                      <a:pPr algn="ctr"/>
                      <a:r>
                        <a:rPr lang="en-US" sz="1800" dirty="0" smtClean="0"/>
                        <a:t>1.19</a:t>
                      </a:r>
                      <a:endParaRPr lang="en-US" sz="1800" dirty="0"/>
                    </a:p>
                  </a:txBody>
                  <a:tcPr marT="34278" marB="34278"/>
                </a:tc>
                <a:extLst>
                  <a:ext uri="{0D108BD9-81ED-4DB2-BD59-A6C34878D82A}">
                    <a16:rowId xmlns:a16="http://schemas.microsoft.com/office/drawing/2014/main" val="10003"/>
                  </a:ext>
                </a:extLst>
              </a:tr>
              <a:tr h="457038">
                <a:tc>
                  <a:txBody>
                    <a:bodyPr/>
                    <a:lstStyle/>
                    <a:p>
                      <a:r>
                        <a:rPr lang="en-US" sz="1800" dirty="0" smtClean="0"/>
                        <a:t>High blood pressure</a:t>
                      </a:r>
                      <a:endParaRPr lang="en-US" sz="1800" dirty="0"/>
                    </a:p>
                  </a:txBody>
                  <a:tcPr marT="34278" marB="34278"/>
                </a:tc>
                <a:tc>
                  <a:txBody>
                    <a:bodyPr/>
                    <a:lstStyle/>
                    <a:p>
                      <a:pPr algn="ctr"/>
                      <a:r>
                        <a:rPr lang="en-US" sz="1800" dirty="0" smtClean="0"/>
                        <a:t>10.0</a:t>
                      </a:r>
                      <a:endParaRPr lang="en-US" sz="1800" dirty="0"/>
                    </a:p>
                  </a:txBody>
                  <a:tcPr marT="34278" marB="34278"/>
                </a:tc>
                <a:tc>
                  <a:txBody>
                    <a:bodyPr/>
                    <a:lstStyle/>
                    <a:p>
                      <a:pPr algn="ctr"/>
                      <a:r>
                        <a:rPr lang="en-US" sz="1800" dirty="0" smtClean="0"/>
                        <a:t>8.8</a:t>
                      </a:r>
                      <a:endParaRPr lang="en-US" sz="1800" dirty="0"/>
                    </a:p>
                  </a:txBody>
                  <a:tcPr marT="34278" marB="34278"/>
                </a:tc>
                <a:tc>
                  <a:txBody>
                    <a:bodyPr/>
                    <a:lstStyle/>
                    <a:p>
                      <a:pPr algn="ctr"/>
                      <a:r>
                        <a:rPr lang="en-US" sz="1800" dirty="0" smtClean="0"/>
                        <a:t>1.06</a:t>
                      </a:r>
                      <a:endParaRPr lang="en-US" sz="1800" dirty="0"/>
                    </a:p>
                  </a:txBody>
                  <a:tcPr marT="34278" marB="34278"/>
                </a:tc>
                <a:extLst>
                  <a:ext uri="{0D108BD9-81ED-4DB2-BD59-A6C34878D82A}">
                    <a16:rowId xmlns:a16="http://schemas.microsoft.com/office/drawing/2014/main" val="10004"/>
                  </a:ext>
                </a:extLst>
              </a:tr>
            </a:tbl>
          </a:graphicData>
        </a:graphic>
      </p:graphicFrame>
      <p:sp>
        <p:nvSpPr>
          <p:cNvPr id="5" name="Rectangle 4"/>
          <p:cNvSpPr/>
          <p:nvPr/>
        </p:nvSpPr>
        <p:spPr>
          <a:xfrm>
            <a:off x="4038600" y="2122885"/>
            <a:ext cx="2971800" cy="507831"/>
          </a:xfrm>
          <a:prstGeom prst="rect">
            <a:avLst/>
          </a:prstGeom>
        </p:spPr>
        <p:txBody>
          <a:bodyPr>
            <a:spAutoFit/>
          </a:bodyPr>
          <a:lstStyle/>
          <a:p>
            <a:pPr algn="ctr">
              <a:defRPr/>
            </a:pPr>
            <a:r>
              <a:rPr lang="en-US" sz="1350" b="1" dirty="0">
                <a:solidFill>
                  <a:schemeClr val="tx1">
                    <a:lumMod val="95000"/>
                    <a:lumOff val="5000"/>
                  </a:schemeClr>
                </a:solidFill>
              </a:rPr>
              <a:t>Rate of Injured Farmers per 100 observations</a:t>
            </a:r>
          </a:p>
        </p:txBody>
      </p:sp>
      <p:sp>
        <p:nvSpPr>
          <p:cNvPr id="55333" name="Rectangle 6"/>
          <p:cNvSpPr>
            <a:spLocks noChangeArrowheads="1"/>
          </p:cNvSpPr>
          <p:nvPr/>
        </p:nvSpPr>
        <p:spPr bwMode="auto">
          <a:xfrm>
            <a:off x="2152650" y="5267326"/>
            <a:ext cx="6743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47688"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spcAft>
                <a:spcPts val="450"/>
              </a:spcAft>
              <a:buClrTx/>
              <a:buSzTx/>
              <a:buNone/>
            </a:pPr>
            <a:r>
              <a:rPr lang="en-US" altLang="en-US" sz="1200" i="1" dirty="0"/>
              <a:t>Source: Marcum, Browning, Reed, &amp; </a:t>
            </a:r>
            <a:r>
              <a:rPr lang="en-US" altLang="en-US" sz="1200" i="1" dirty="0" err="1"/>
              <a:t>Charnigo</a:t>
            </a:r>
            <a:r>
              <a:rPr lang="en-US" altLang="en-US" sz="1200" i="1" dirty="0"/>
              <a:t>, 2011b</a:t>
            </a:r>
          </a:p>
        </p:txBody>
      </p:sp>
      <p:sp>
        <p:nvSpPr>
          <p:cNvPr id="3" name="Slide Number Placeholder 2"/>
          <p:cNvSpPr>
            <a:spLocks noGrp="1"/>
          </p:cNvSpPr>
          <p:nvPr>
            <p:ph type="sldNum" sz="quarter" idx="12"/>
          </p:nvPr>
        </p:nvSpPr>
        <p:spPr/>
        <p:txBody>
          <a:bodyPr/>
          <a:lstStyle/>
          <a:p>
            <a:fld id="{EA6FC7B0-E8FC-4122-B22E-1F7633523AD2}" type="slidenum">
              <a:rPr lang="en-US" smtClean="0"/>
              <a:t>16</a:t>
            </a:fld>
            <a:endParaRPr lang="en-US"/>
          </a:p>
        </p:txBody>
      </p:sp>
    </p:spTree>
    <p:extLst>
      <p:ext uri="{BB962C8B-B14F-4D97-AF65-F5344CB8AC3E}">
        <p14:creationId xmlns:p14="http://schemas.microsoft.com/office/powerpoint/2010/main" val="3501827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lstStyle/>
          <a:p>
            <a:r>
              <a:rPr lang="en-US" b="1" dirty="0" smtClean="0"/>
              <a:t>As age advances …</a:t>
            </a:r>
            <a:endParaRPr lang="en-US" b="1" dirty="0"/>
          </a:p>
        </p:txBody>
      </p:sp>
      <p:sp>
        <p:nvSpPr>
          <p:cNvPr id="3" name="Content Placeholder 2"/>
          <p:cNvSpPr>
            <a:spLocks noGrp="1"/>
          </p:cNvSpPr>
          <p:nvPr>
            <p:ph idx="1"/>
          </p:nvPr>
        </p:nvSpPr>
        <p:spPr>
          <a:xfrm>
            <a:off x="457200" y="1524000"/>
            <a:ext cx="8229600" cy="3505200"/>
          </a:xfrm>
        </p:spPr>
        <p:txBody>
          <a:bodyPr>
            <a:normAutofit/>
          </a:bodyPr>
          <a:lstStyle/>
          <a:p>
            <a:endParaRPr lang="en-US" sz="3600" b="1" dirty="0" smtClean="0">
              <a:solidFill>
                <a:schemeClr val="tx1">
                  <a:lumMod val="75000"/>
                  <a:lumOff val="25000"/>
                </a:schemeClr>
              </a:solidFill>
            </a:endParaRPr>
          </a:p>
          <a:p>
            <a:r>
              <a:rPr lang="en-US" sz="3600" b="1" dirty="0" smtClean="0">
                <a:solidFill>
                  <a:schemeClr val="tx1">
                    <a:lumMod val="75000"/>
                    <a:lumOff val="25000"/>
                  </a:schemeClr>
                </a:solidFill>
              </a:rPr>
              <a:t>Prolonged </a:t>
            </a:r>
            <a:r>
              <a:rPr lang="en-US" sz="3600" b="1" dirty="0">
                <a:solidFill>
                  <a:schemeClr val="tx1">
                    <a:lumMod val="75000"/>
                    <a:lumOff val="25000"/>
                  </a:schemeClr>
                </a:solidFill>
              </a:rPr>
              <a:t>recovery</a:t>
            </a:r>
          </a:p>
          <a:p>
            <a:r>
              <a:rPr lang="en-US" sz="3600" b="1" dirty="0">
                <a:solidFill>
                  <a:schemeClr val="tx1">
                    <a:lumMod val="75000"/>
                    <a:lumOff val="25000"/>
                  </a:schemeClr>
                </a:solidFill>
              </a:rPr>
              <a:t>Morbidity and mortality increases</a:t>
            </a:r>
          </a:p>
          <a:p>
            <a:r>
              <a:rPr lang="en-US" sz="3600" b="1" dirty="0">
                <a:solidFill>
                  <a:schemeClr val="tx1">
                    <a:lumMod val="75000"/>
                    <a:lumOff val="25000"/>
                  </a:schemeClr>
                </a:solidFill>
              </a:rPr>
              <a:t>Co-morbidities increase</a:t>
            </a:r>
          </a:p>
          <a:p>
            <a:endParaRPr lang="en-US" sz="3600" dirty="0"/>
          </a:p>
        </p:txBody>
      </p:sp>
      <p:pic>
        <p:nvPicPr>
          <p:cNvPr id="4" name="Picture 8" descr="Older Farmer Tractor Weights"/>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304800" y="4085416"/>
            <a:ext cx="3429000" cy="2590800"/>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Hay conveyer"/>
          <p:cNvPicPr>
            <a:picLocks noChangeAspect="1" noChangeArrowheads="1"/>
          </p:cNvPicPr>
          <p:nvPr/>
        </p:nvPicPr>
        <p:blipFill>
          <a:blip r:embed="rId4" cstate="print">
            <a:lum bright="-6000" contrast="-12000"/>
            <a:extLst>
              <a:ext uri="{28A0092B-C50C-407E-A947-70E740481C1C}">
                <a14:useLocalDpi xmlns:a14="http://schemas.microsoft.com/office/drawing/2010/main" val="0"/>
              </a:ext>
            </a:extLst>
          </a:blip>
          <a:srcRect l="3880" t="5553" r="4932" b="5611"/>
          <a:stretch>
            <a:fillRect/>
          </a:stretch>
        </p:blipFill>
        <p:spPr bwMode="auto">
          <a:xfrm>
            <a:off x="5279481" y="364323"/>
            <a:ext cx="3407319" cy="2319353"/>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27607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b="1" smtClean="0"/>
              <a:t>Condition interference with work </a:t>
            </a:r>
          </a:p>
        </p:txBody>
      </p:sp>
      <p:sp>
        <p:nvSpPr>
          <p:cNvPr id="34819" name="Content Placeholder 2"/>
          <p:cNvSpPr>
            <a:spLocks noGrp="1"/>
          </p:cNvSpPr>
          <p:nvPr>
            <p:ph idx="1"/>
          </p:nvPr>
        </p:nvSpPr>
        <p:spPr>
          <a:xfrm>
            <a:off x="457200" y="3048000"/>
            <a:ext cx="8229600" cy="3352800"/>
          </a:xfrm>
        </p:spPr>
        <p:txBody>
          <a:bodyPr>
            <a:normAutofit/>
          </a:bodyPr>
          <a:lstStyle/>
          <a:p>
            <a:r>
              <a:rPr lang="en-US" altLang="en-US" sz="3200" dirty="0" smtClean="0"/>
              <a:t>Grip strength</a:t>
            </a:r>
          </a:p>
          <a:p>
            <a:r>
              <a:rPr lang="en-US" altLang="en-US" sz="3200" dirty="0" smtClean="0"/>
              <a:t>Flexibility</a:t>
            </a:r>
          </a:p>
          <a:p>
            <a:r>
              <a:rPr lang="en-US" altLang="en-US" sz="3200" dirty="0" smtClean="0"/>
              <a:t>Balance recovery </a:t>
            </a:r>
          </a:p>
          <a:p>
            <a:r>
              <a:rPr lang="en-US" altLang="en-US" sz="3200" dirty="0" smtClean="0"/>
              <a:t>Sensory perception ( hearing and vision)</a:t>
            </a:r>
          </a:p>
          <a:p>
            <a:r>
              <a:rPr lang="en-US" altLang="en-US" sz="3200" dirty="0" smtClean="0"/>
              <a:t>Decrease distal sensation- Neuropathy </a:t>
            </a:r>
          </a:p>
        </p:txBody>
      </p:sp>
      <p:pic>
        <p:nvPicPr>
          <p:cNvPr id="34820" name="Picture 2" descr="C:\Users\dbreed01\AppData\Local\Microsoft\Windows\Temporary Internet Files\Content.Outlook\D2FG0327\P1010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447800"/>
            <a:ext cx="3662363"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781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46075" y="671775"/>
            <a:ext cx="6511925" cy="1216025"/>
          </a:xfrm>
        </p:spPr>
        <p:txBody>
          <a:bodyPr/>
          <a:lstStyle/>
          <a:p>
            <a:pPr eaLnBrk="1" hangingPunct="1"/>
            <a:r>
              <a:rPr lang="en-US" dirty="0" smtClean="0"/>
              <a:t>Farm Work Satisfaction</a:t>
            </a:r>
          </a:p>
        </p:txBody>
      </p:sp>
      <p:graphicFrame>
        <p:nvGraphicFramePr>
          <p:cNvPr id="170039" name="Group 55"/>
          <p:cNvGraphicFramePr>
            <a:graphicFrameLocks noGrp="1"/>
          </p:cNvGraphicFramePr>
          <p:nvPr>
            <p:ph type="tbl" idx="1"/>
            <p:extLst>
              <p:ext uri="{D42A27DB-BD31-4B8C-83A1-F6EECF244321}">
                <p14:modId xmlns:p14="http://schemas.microsoft.com/office/powerpoint/2010/main" val="981304016"/>
              </p:ext>
            </p:extLst>
          </p:nvPr>
        </p:nvGraphicFramePr>
        <p:xfrm>
          <a:off x="741362" y="2514600"/>
          <a:ext cx="7620001" cy="3048002"/>
        </p:xfrm>
        <a:graphic>
          <a:graphicData uri="http://schemas.openxmlformats.org/drawingml/2006/table">
            <a:tbl>
              <a:tblPr/>
              <a:tblGrid>
                <a:gridCol w="2363108">
                  <a:extLst>
                    <a:ext uri="{9D8B030D-6E8A-4147-A177-3AD203B41FA5}">
                      <a16:colId xmlns:a16="http://schemas.microsoft.com/office/drawing/2014/main" val="20000"/>
                    </a:ext>
                  </a:extLst>
                </a:gridCol>
                <a:gridCol w="1233714">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161143">
                  <a:extLst>
                    <a:ext uri="{9D8B030D-6E8A-4147-A177-3AD203B41FA5}">
                      <a16:colId xmlns:a16="http://schemas.microsoft.com/office/drawing/2014/main" val="20003"/>
                    </a:ext>
                  </a:extLst>
                </a:gridCol>
                <a:gridCol w="1555750">
                  <a:extLst>
                    <a:ext uri="{9D8B030D-6E8A-4147-A177-3AD203B41FA5}">
                      <a16:colId xmlns:a16="http://schemas.microsoft.com/office/drawing/2014/main" val="20004"/>
                    </a:ext>
                  </a:extLst>
                </a:gridCol>
              </a:tblGrid>
              <a:tr h="1063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Verdana" pitchFamily="34"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Verdana" pitchFamily="34" charset="0"/>
                        <a:ea typeface="Times New Roman"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Verdana" pitchFamily="34" charset="0"/>
                          <a:ea typeface="Times New Roman" pitchFamily="18" charset="0"/>
                          <a:cs typeface="Arial" charset="0"/>
                        </a:rPr>
                        <a:t>&lt; 65</a:t>
                      </a:r>
                      <a:endParaRPr kumimoji="0" lang="en-US" sz="2000" b="0" i="0" u="none" strike="noStrike" cap="none" normalizeH="0" baseline="0" smtClean="0">
                        <a:ln>
                          <a:noFill/>
                        </a:ln>
                        <a:solidFill>
                          <a:schemeClr val="tx1"/>
                        </a:solidFill>
                        <a:effectLst/>
                        <a:latin typeface="Verdana" pitchFamily="34"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Verdana" pitchFamily="34" charset="0"/>
                          <a:ea typeface="Times New Roman" pitchFamily="18" charset="0"/>
                          <a:cs typeface="Arial" charset="0"/>
                        </a:rPr>
                        <a:t>N=749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Verdana" pitchFamily="34" charset="0"/>
                        <a:ea typeface="Times New Roman"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ea typeface="Times New Roman" pitchFamily="18" charset="0"/>
                          <a:cs typeface="Arial" charset="0"/>
                        </a:rPr>
                        <a:t>65 - 69</a:t>
                      </a:r>
                      <a:endParaRPr kumimoji="0" lang="en-US" sz="2000" b="0" i="0" u="none" strike="noStrike" cap="none" normalizeH="0" baseline="0" dirty="0" smtClean="0">
                        <a:ln>
                          <a:noFill/>
                        </a:ln>
                        <a:solidFill>
                          <a:schemeClr val="tx1"/>
                        </a:solidFill>
                        <a:effectLst/>
                        <a:latin typeface="Verdana" pitchFamily="34"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ea typeface="Times New Roman" pitchFamily="18" charset="0"/>
                          <a:cs typeface="Arial" charset="0"/>
                        </a:rPr>
                        <a:t>N=267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Verdana" pitchFamily="34" charset="0"/>
                        <a:ea typeface="Times New Roman"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Verdana" pitchFamily="34" charset="0"/>
                          <a:ea typeface="Times New Roman" pitchFamily="18" charset="0"/>
                          <a:cs typeface="Arial" charset="0"/>
                        </a:rPr>
                        <a:t>70+</a:t>
                      </a:r>
                      <a:endParaRPr kumimoji="0" lang="en-US" sz="2000" b="0" i="0" u="none" strike="noStrike" cap="none" normalizeH="0" baseline="0" smtClean="0">
                        <a:ln>
                          <a:noFill/>
                        </a:ln>
                        <a:solidFill>
                          <a:schemeClr val="tx1"/>
                        </a:solidFill>
                        <a:effectLst/>
                        <a:latin typeface="Verdana" pitchFamily="34"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Verdana" pitchFamily="34" charset="0"/>
                          <a:ea typeface="Times New Roman" pitchFamily="18" charset="0"/>
                          <a:cs typeface="Arial" charset="0"/>
                        </a:rPr>
                        <a:t>N=407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ea typeface="Times New Roman" pitchFamily="18" charset="0"/>
                          <a:cs typeface="Arial" charset="0"/>
                        </a:rPr>
                        <a:t>Total Sample</a:t>
                      </a:r>
                      <a:endParaRPr kumimoji="0" lang="en-US" sz="2000" b="0" i="0" u="none" strike="noStrike" cap="none" normalizeH="0" baseline="0" dirty="0" smtClean="0">
                        <a:ln>
                          <a:noFill/>
                        </a:ln>
                        <a:solidFill>
                          <a:schemeClr val="tx1"/>
                        </a:solidFill>
                        <a:effectLst/>
                        <a:latin typeface="Verdana" pitchFamily="34"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ea typeface="Times New Roman" pitchFamily="18" charset="0"/>
                          <a:cs typeface="Arial" charset="0"/>
                        </a:rPr>
                        <a:t>N=1,423</a:t>
                      </a:r>
                      <a:endParaRPr kumimoji="0" lang="en-US" sz="2000" b="0" i="0" u="none" strike="noStrike" cap="none" normalizeH="0" baseline="0" dirty="0" smtClean="0">
                        <a:ln>
                          <a:noFill/>
                        </a:ln>
                        <a:solidFill>
                          <a:schemeClr val="tx1"/>
                        </a:solidFill>
                        <a:effectLst/>
                        <a:latin typeface="Verdana" pitchFamily="34"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64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ea typeface="Times New Roman" pitchFamily="18" charset="0"/>
                          <a:cs typeface="Arial" charset="0"/>
                        </a:rPr>
                        <a:t>A great deal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ea typeface="Times New Roman" pitchFamily="18" charset="0"/>
                          <a:cs typeface="Arial" charset="0"/>
                        </a:rPr>
                        <a:t>56.9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ea typeface="Times New Roman" pitchFamily="18" charset="0"/>
                          <a:cs typeface="Arial" charset="0"/>
                        </a:rPr>
                        <a:t>56.9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ea typeface="Times New Roman" pitchFamily="18" charset="0"/>
                          <a:cs typeface="Arial" charset="0"/>
                        </a:rPr>
                        <a:t>67.1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ea typeface="Times New Roman" pitchFamily="18" charset="0"/>
                          <a:cs typeface="Arial" charset="0"/>
                        </a:rPr>
                        <a:t>59.8</a:t>
                      </a:r>
                      <a:endParaRPr kumimoji="0" lang="en-US" sz="2000" b="0" i="0" u="none" strike="noStrike" cap="none" normalizeH="0" baseline="0" dirty="0" smtClean="0">
                        <a:ln>
                          <a:noFill/>
                        </a:ln>
                        <a:solidFill>
                          <a:schemeClr val="tx1"/>
                        </a:solidFill>
                        <a:effectLst/>
                        <a:latin typeface="Verdana" pitchFamily="34"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50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ea typeface="Times New Roman" pitchFamily="18" charset="0"/>
                          <a:cs typeface="Arial" charset="0"/>
                        </a:rPr>
                        <a:t>Some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ea typeface="Times New Roman" pitchFamily="18" charset="0"/>
                          <a:cs typeface="Arial" charset="0"/>
                        </a:rPr>
                        <a:t>31.2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ea typeface="Times New Roman" pitchFamily="18" charset="0"/>
                          <a:cs typeface="Arial" charset="0"/>
                        </a:rPr>
                        <a:t>30.8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ea typeface="Times New Roman" pitchFamily="18" charset="0"/>
                          <a:cs typeface="Arial" charset="0"/>
                        </a:rPr>
                        <a:t>23.5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Verdana" pitchFamily="34" charset="0"/>
                          <a:ea typeface="Times New Roman" pitchFamily="18" charset="0"/>
                          <a:cs typeface="Arial" charset="0"/>
                        </a:rPr>
                        <a:t>28.9</a:t>
                      </a:r>
                      <a:endParaRPr kumimoji="0" lang="en-US" sz="2000" b="0" i="0" u="none" strike="noStrike" cap="none" normalizeH="0" baseline="0" smtClean="0">
                        <a:ln>
                          <a:noFill/>
                        </a:ln>
                        <a:solidFill>
                          <a:schemeClr val="tx1"/>
                        </a:solidFill>
                        <a:effectLst/>
                        <a:latin typeface="Verdana" pitchFamily="34"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64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ea typeface="Times New Roman" pitchFamily="18" charset="0"/>
                          <a:cs typeface="Arial" charset="0"/>
                        </a:rPr>
                        <a:t>Very little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ea typeface="Times New Roman" pitchFamily="18" charset="0"/>
                          <a:cs typeface="Arial" charset="0"/>
                        </a:rPr>
                        <a:t>7.2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ea typeface="Times New Roman" pitchFamily="18" charset="0"/>
                          <a:cs typeface="Arial" charset="0"/>
                        </a:rPr>
                        <a:t>6.7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Verdana" pitchFamily="34" charset="0"/>
                          <a:ea typeface="Times New Roman" pitchFamily="18" charset="0"/>
                          <a:cs typeface="Arial" charset="0"/>
                        </a:rPr>
                        <a:t>5.0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Verdana" pitchFamily="34" charset="0"/>
                          <a:ea typeface="Times New Roman" pitchFamily="18" charset="0"/>
                          <a:cs typeface="Arial" charset="0"/>
                        </a:rPr>
                        <a:t>6.5</a:t>
                      </a:r>
                      <a:endParaRPr kumimoji="0" lang="en-US" sz="2000" b="0" i="0" u="none" strike="noStrike" cap="none" normalizeH="0" baseline="0" smtClean="0">
                        <a:ln>
                          <a:noFill/>
                        </a:ln>
                        <a:solidFill>
                          <a:schemeClr val="tx1"/>
                        </a:solidFill>
                        <a:effectLst/>
                        <a:latin typeface="Verdana" pitchFamily="34"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64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ea typeface="Times New Roman" pitchFamily="18" charset="0"/>
                          <a:cs typeface="Arial" charset="0"/>
                        </a:rPr>
                        <a:t>None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ea typeface="Times New Roman" pitchFamily="18" charset="0"/>
                          <a:cs typeface="Arial" charset="0"/>
                        </a:rPr>
                        <a:t>4.7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ea typeface="Times New Roman" pitchFamily="18" charset="0"/>
                          <a:cs typeface="Arial" charset="0"/>
                        </a:rPr>
                        <a:t>5.5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ea typeface="Times New Roman" pitchFamily="18" charset="0"/>
                          <a:cs typeface="Arial" charset="0"/>
                        </a:rPr>
                        <a:t>4.4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ea typeface="Times New Roman" pitchFamily="18" charset="0"/>
                          <a:cs typeface="Arial" charset="0"/>
                        </a:rPr>
                        <a:t>4.8</a:t>
                      </a:r>
                      <a:endParaRPr kumimoji="0" lang="en-US" sz="2000" b="0" i="0" u="none" strike="noStrike" cap="none" normalizeH="0" baseline="0" dirty="0" smtClean="0">
                        <a:ln>
                          <a:noFill/>
                        </a:ln>
                        <a:solidFill>
                          <a:schemeClr val="tx1"/>
                        </a:solidFill>
                        <a:effectLst/>
                        <a:latin typeface="Verdana" pitchFamily="34"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23593" name="Picture 56" descr="Woman with tobacco pla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241852"/>
            <a:ext cx="1657350" cy="2075873"/>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905000" y="5778138"/>
            <a:ext cx="6477000" cy="369332"/>
          </a:xfrm>
          <a:prstGeom prst="rect">
            <a:avLst/>
          </a:prstGeom>
          <a:noFill/>
        </p:spPr>
        <p:txBody>
          <a:bodyPr wrap="square" rtlCol="0">
            <a:spAutoFit/>
          </a:bodyPr>
          <a:lstStyle/>
          <a:p>
            <a:r>
              <a:rPr lang="en-US" i="1" dirty="0" smtClean="0"/>
              <a:t>Source: Sustained Work Indicators of Older Farmers (Reed)</a:t>
            </a:r>
            <a:endParaRPr lang="en-US" i="1" dirty="0"/>
          </a:p>
        </p:txBody>
      </p:sp>
      <p:pic>
        <p:nvPicPr>
          <p:cNvPr id="6" name="Picture 2" descr="C:\Users\dtclau2\Desktop\Documents\My Files\Logos and Maps\College of Nursing PMS 2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6096000"/>
            <a:ext cx="739775" cy="48619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12F705D9-58D0-430D-B0A9-2D73C6AD0D4D}" type="slidenum">
              <a:rPr lang="en-US" smtClean="0"/>
              <a:pPr>
                <a:defRPr/>
              </a:pPr>
              <a:t>19</a:t>
            </a:fld>
            <a:endParaRPr lang="en-US"/>
          </a:p>
        </p:txBody>
      </p:sp>
    </p:spTree>
    <p:extLst>
      <p:ext uri="{BB962C8B-B14F-4D97-AF65-F5344CB8AC3E}">
        <p14:creationId xmlns:p14="http://schemas.microsoft.com/office/powerpoint/2010/main" val="41267682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l="-2127"/>
          <a:stretch>
            <a:fillRect/>
          </a:stretch>
        </p:blipFill>
        <p:spPr bwMode="auto">
          <a:xfrm>
            <a:off x="1821976" y="5143500"/>
            <a:ext cx="5408793" cy="1143000"/>
          </a:xfrm>
          <a:prstGeom prst="rect">
            <a:avLst/>
          </a:prstGeom>
          <a:solidFill>
            <a:srgbClr val="FFFFFF"/>
          </a:solidFill>
          <a:ln w="9525" algn="in">
            <a:noFill/>
            <a:miter lim="800000"/>
            <a:headEnd/>
            <a:tailEnd/>
          </a:ln>
          <a:effectLst/>
        </p:spPr>
      </p:pic>
      <p:pic>
        <p:nvPicPr>
          <p:cNvPr id="1026" name="Picture 2" descr="Image result for southern risk management education cen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810000"/>
            <a:ext cx="2390775" cy="9620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990600"/>
            <a:ext cx="8153400" cy="1754326"/>
          </a:xfrm>
          <a:prstGeom prst="rect">
            <a:avLst/>
          </a:prstGeom>
          <a:noFill/>
        </p:spPr>
        <p:txBody>
          <a:bodyPr wrap="square" rtlCol="0">
            <a:spAutoFit/>
          </a:bodyPr>
          <a:lstStyle/>
          <a:p>
            <a:endParaRPr lang="en-US" dirty="0"/>
          </a:p>
          <a:p>
            <a:r>
              <a:rPr lang="en-US" dirty="0" smtClean="0"/>
              <a:t>This </a:t>
            </a:r>
            <a:r>
              <a:rPr lang="en-US" dirty="0"/>
              <a:t>webinar is being offered as part of a Southern Extension Risk Management Education grant, titled “Reducing Human and Financial Risk for Beginning, Military Veteran, and Historically Underserved Farmers through Farm Stress, Wellness, and Safety </a:t>
            </a:r>
            <a:r>
              <a:rPr lang="en-US" dirty="0" smtClean="0"/>
              <a:t>Education”</a:t>
            </a:r>
            <a:r>
              <a:rPr lang="en-US" dirty="0"/>
              <a:t>	</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a:xfrm>
            <a:off x="533400" y="381000"/>
            <a:ext cx="8001000" cy="987425"/>
          </a:xfrm>
        </p:spPr>
        <p:txBody>
          <a:bodyPr>
            <a:normAutofit/>
          </a:bodyPr>
          <a:lstStyle/>
          <a:p>
            <a:pPr eaLnBrk="1" hangingPunct="1"/>
            <a:r>
              <a:rPr lang="en-US" b="1" dirty="0" smtClean="0">
                <a:solidFill>
                  <a:schemeClr val="tx1"/>
                </a:solidFill>
              </a:rPr>
              <a:t>Perspectives on Health Status</a:t>
            </a:r>
          </a:p>
        </p:txBody>
      </p:sp>
      <p:sp>
        <p:nvSpPr>
          <p:cNvPr id="14339" name="Rectangle 5"/>
          <p:cNvSpPr>
            <a:spLocks noChangeArrowheads="1"/>
          </p:cNvSpPr>
          <p:nvPr/>
        </p:nvSpPr>
        <p:spPr bwMode="auto">
          <a:xfrm>
            <a:off x="1219200" y="1752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latin typeface="Arial" pitchFamily="34" charset="0"/>
            </a:endParaRPr>
          </a:p>
        </p:txBody>
      </p:sp>
      <p:graphicFrame>
        <p:nvGraphicFramePr>
          <p:cNvPr id="72910" name="Group 206"/>
          <p:cNvGraphicFramePr>
            <a:graphicFrameLocks noGrp="1"/>
          </p:cNvGraphicFramePr>
          <p:nvPr>
            <p:extLst/>
          </p:nvPr>
        </p:nvGraphicFramePr>
        <p:xfrm>
          <a:off x="495299" y="1447800"/>
          <a:ext cx="8077201" cy="3509371"/>
        </p:xfrm>
        <a:graphic>
          <a:graphicData uri="http://schemas.openxmlformats.org/drawingml/2006/table">
            <a:tbl>
              <a:tblPr/>
              <a:tblGrid>
                <a:gridCol w="3507947">
                  <a:extLst>
                    <a:ext uri="{9D8B030D-6E8A-4147-A177-3AD203B41FA5}">
                      <a16:colId xmlns:a16="http://schemas.microsoft.com/office/drawing/2014/main" val="20000"/>
                    </a:ext>
                  </a:extLst>
                </a:gridCol>
                <a:gridCol w="1213708">
                  <a:extLst>
                    <a:ext uri="{9D8B030D-6E8A-4147-A177-3AD203B41FA5}">
                      <a16:colId xmlns:a16="http://schemas.microsoft.com/office/drawing/2014/main" val="20001"/>
                    </a:ext>
                  </a:extLst>
                </a:gridCol>
                <a:gridCol w="1070919">
                  <a:extLst>
                    <a:ext uri="{9D8B030D-6E8A-4147-A177-3AD203B41FA5}">
                      <a16:colId xmlns:a16="http://schemas.microsoft.com/office/drawing/2014/main" val="20002"/>
                    </a:ext>
                  </a:extLst>
                </a:gridCol>
                <a:gridCol w="1070919">
                  <a:extLst>
                    <a:ext uri="{9D8B030D-6E8A-4147-A177-3AD203B41FA5}">
                      <a16:colId xmlns:a16="http://schemas.microsoft.com/office/drawing/2014/main" val="20003"/>
                    </a:ext>
                  </a:extLst>
                </a:gridCol>
                <a:gridCol w="1213708">
                  <a:extLst>
                    <a:ext uri="{9D8B030D-6E8A-4147-A177-3AD203B41FA5}">
                      <a16:colId xmlns:a16="http://schemas.microsoft.com/office/drawing/2014/main" val="20004"/>
                    </a:ext>
                  </a:extLst>
                </a:gridCol>
              </a:tblGrid>
              <a:tr h="102807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smtClean="0">
                          <a:ln>
                            <a:noFill/>
                          </a:ln>
                          <a:solidFill>
                            <a:schemeClr val="tx1"/>
                          </a:solidFill>
                          <a:effectLst/>
                          <a:latin typeface="Verdana" pitchFamily="34" charset="0"/>
                        </a:rPr>
                        <a:t>How would you best define good health?</a:t>
                      </a:r>
                      <a:endParaRPr kumimoji="0" lang="en-US" sz="1600" b="0" i="0" u="none" strike="noStrike" cap="none" normalizeH="0" baseline="0" dirty="0" smtClean="0">
                        <a:ln>
                          <a:noFill/>
                        </a:ln>
                        <a:solidFill>
                          <a:schemeClr val="tx1"/>
                        </a:solidFill>
                        <a:effectLst/>
                        <a:latin typeface="Verdana"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0" i="0" u="none" strike="noStrike" cap="none" normalizeH="0" baseline="0" dirty="0" smtClean="0">
                        <a:ln>
                          <a:noFill/>
                        </a:ln>
                        <a:solidFill>
                          <a:schemeClr val="tx1"/>
                        </a:solidFill>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smtClean="0">
                          <a:ln>
                            <a:noFill/>
                          </a:ln>
                          <a:solidFill>
                            <a:schemeClr val="tx1"/>
                          </a:solidFill>
                          <a:effectLst/>
                          <a:latin typeface="Verdana" pitchFamily="34" charset="0"/>
                          <a:ea typeface="Times New Roman" pitchFamily="18" charset="0"/>
                          <a:cs typeface="Arial" charset="0"/>
                        </a:rPr>
                        <a:t>Under 65</a:t>
                      </a:r>
                      <a:endPar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smtClean="0">
                          <a:ln>
                            <a:noFill/>
                          </a:ln>
                          <a:solidFill>
                            <a:schemeClr val="tx1"/>
                          </a:solidFill>
                          <a:effectLst/>
                          <a:latin typeface="Verdana" pitchFamily="34" charset="0"/>
                          <a:ea typeface="Times New Roman" pitchFamily="18" charset="0"/>
                          <a:cs typeface="Arial" charset="0"/>
                        </a:rPr>
                        <a:t>N=749</a:t>
                      </a:r>
                      <a:endParaRPr kumimoji="0" lang="en-US" sz="1600" b="0" i="0" u="none" strike="noStrike" cap="none" normalizeH="0" baseline="0" dirty="0" smtClean="0">
                        <a:ln>
                          <a:noFill/>
                        </a:ln>
                        <a:solidFill>
                          <a:schemeClr val="tx1"/>
                        </a:solidFill>
                        <a:effectLst/>
                        <a:latin typeface="Verdana" pitchFamily="34"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smtClean="0">
                          <a:ln>
                            <a:noFill/>
                          </a:ln>
                          <a:solidFill>
                            <a:schemeClr val="tx1"/>
                          </a:solidFill>
                          <a:effectLst/>
                          <a:latin typeface="Verdana" pitchFamily="34" charset="0"/>
                          <a:ea typeface="Times New Roman" pitchFamily="18" charset="0"/>
                          <a:cs typeface="Arial" charset="0"/>
                        </a:rPr>
                        <a:t>65 - 69</a:t>
                      </a:r>
                      <a:endPar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smtClean="0">
                          <a:ln>
                            <a:noFill/>
                          </a:ln>
                          <a:solidFill>
                            <a:schemeClr val="tx1"/>
                          </a:solidFill>
                          <a:effectLst/>
                          <a:latin typeface="Verdana" pitchFamily="34" charset="0"/>
                          <a:ea typeface="Times New Roman" pitchFamily="18" charset="0"/>
                          <a:cs typeface="Arial" charset="0"/>
                        </a:rPr>
                        <a:t>N=267</a:t>
                      </a:r>
                      <a:endParaRPr kumimoji="0" lang="en-US" sz="1600" b="0" i="0" u="none" strike="noStrike" cap="none" normalizeH="0" baseline="0" dirty="0" smtClean="0">
                        <a:ln>
                          <a:noFill/>
                        </a:ln>
                        <a:solidFill>
                          <a:schemeClr val="tx1"/>
                        </a:solidFill>
                        <a:effectLst/>
                        <a:latin typeface="Verdana" pitchFamily="34"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smtClean="0">
                          <a:ln>
                            <a:noFill/>
                          </a:ln>
                          <a:solidFill>
                            <a:schemeClr val="tx1"/>
                          </a:solidFill>
                          <a:effectLst/>
                          <a:latin typeface="Verdana" pitchFamily="34" charset="0"/>
                          <a:ea typeface="Times New Roman" pitchFamily="18" charset="0"/>
                          <a:cs typeface="Arial" charset="0"/>
                        </a:rPr>
                        <a:t>70+</a:t>
                      </a:r>
                      <a:endPar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smtClean="0">
                          <a:ln>
                            <a:noFill/>
                          </a:ln>
                          <a:solidFill>
                            <a:schemeClr val="tx1"/>
                          </a:solidFill>
                          <a:effectLst/>
                          <a:latin typeface="Verdana" pitchFamily="34" charset="0"/>
                          <a:ea typeface="Times New Roman" pitchFamily="18" charset="0"/>
                          <a:cs typeface="Arial" charset="0"/>
                        </a:rPr>
                        <a:t>N=407</a:t>
                      </a:r>
                      <a:endParaRPr kumimoji="0" lang="en-US" sz="1600" b="0" i="0" u="none" strike="noStrike" cap="none" normalizeH="0" baseline="0" dirty="0" smtClean="0">
                        <a:ln>
                          <a:noFill/>
                        </a:ln>
                        <a:solidFill>
                          <a:schemeClr val="tx1"/>
                        </a:solidFill>
                        <a:effectLst/>
                        <a:latin typeface="Verdana" pitchFamily="34"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smtClean="0">
                          <a:ln>
                            <a:noFill/>
                          </a:ln>
                          <a:solidFill>
                            <a:schemeClr val="tx1"/>
                          </a:solidFill>
                          <a:effectLst/>
                          <a:latin typeface="Verdana" pitchFamily="34" charset="0"/>
                          <a:ea typeface="Times New Roman" pitchFamily="18" charset="0"/>
                          <a:cs typeface="Arial" charset="0"/>
                        </a:rPr>
                        <a:t>Total Sample</a:t>
                      </a:r>
                      <a:endPar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smtClean="0">
                          <a:ln>
                            <a:noFill/>
                          </a:ln>
                          <a:solidFill>
                            <a:schemeClr val="tx1"/>
                          </a:solidFill>
                          <a:effectLst/>
                          <a:latin typeface="Verdana" pitchFamily="34" charset="0"/>
                          <a:ea typeface="Times New Roman" pitchFamily="18" charset="0"/>
                          <a:cs typeface="Arial" charset="0"/>
                        </a:rPr>
                        <a:t>N=1,423</a:t>
                      </a:r>
                      <a:endParaRPr kumimoji="0" lang="en-US" sz="1600" b="0" i="0" u="none" strike="noStrike" cap="none" normalizeH="0" baseline="0" dirty="0" smtClean="0">
                        <a:ln>
                          <a:noFill/>
                        </a:ln>
                        <a:solidFill>
                          <a:schemeClr val="tx1"/>
                        </a:solidFill>
                        <a:effectLst/>
                        <a:latin typeface="Verdana" pitchFamily="34"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0"/>
                  </a:ext>
                </a:extLst>
              </a:tr>
              <a:tr h="46899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700" b="0" i="0" u="none" strike="noStrike" cap="none" normalizeH="0" baseline="0" dirty="0" smtClean="0">
                          <a:ln>
                            <a:noFill/>
                          </a:ln>
                          <a:solidFill>
                            <a:schemeClr val="tx1"/>
                          </a:solidFill>
                          <a:effectLst/>
                          <a:latin typeface="Verdana" pitchFamily="34" charset="0"/>
                          <a:ea typeface="Times New Roman" pitchFamily="18" charset="0"/>
                          <a:cs typeface="Arial" charset="0"/>
                        </a:rPr>
                        <a:t>Absence of pain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700" b="0" i="0" u="none" strike="noStrike" cap="none" normalizeH="0" baseline="0" dirty="0" smtClean="0">
                          <a:ln>
                            <a:noFill/>
                          </a:ln>
                          <a:solidFill>
                            <a:schemeClr val="tx1"/>
                          </a:solidFill>
                          <a:effectLst/>
                          <a:latin typeface="Verdana" pitchFamily="34" charset="0"/>
                          <a:ea typeface="Times New Roman" pitchFamily="18" charset="0"/>
                          <a:cs typeface="Arial" charset="0"/>
                        </a:rPr>
                        <a:t>14.5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700" b="0" i="0" u="none" strike="noStrike" cap="none" normalizeH="0" baseline="0" dirty="0" smtClean="0">
                          <a:ln>
                            <a:noFill/>
                          </a:ln>
                          <a:solidFill>
                            <a:schemeClr val="tx1"/>
                          </a:solidFill>
                          <a:effectLst/>
                          <a:latin typeface="Verdana" pitchFamily="34" charset="0"/>
                          <a:ea typeface="Times New Roman" pitchFamily="18" charset="0"/>
                          <a:cs typeface="Arial" charset="0"/>
                        </a:rPr>
                        <a:t>15.3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700" b="0" i="0" u="none" strike="noStrike" cap="none" normalizeH="0" baseline="0" dirty="0" smtClean="0">
                          <a:ln>
                            <a:noFill/>
                          </a:ln>
                          <a:solidFill>
                            <a:schemeClr val="tx1"/>
                          </a:solidFill>
                          <a:effectLst/>
                          <a:latin typeface="Verdana" pitchFamily="34" charset="0"/>
                          <a:ea typeface="Times New Roman" pitchFamily="18" charset="0"/>
                          <a:cs typeface="Arial" charset="0"/>
                        </a:rPr>
                        <a:t>10.9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700" b="0" i="0" u="none" strike="noStrike" cap="none" normalizeH="0" baseline="0" dirty="0" smtClean="0">
                          <a:ln>
                            <a:noFill/>
                          </a:ln>
                          <a:solidFill>
                            <a:schemeClr val="tx1"/>
                          </a:solidFill>
                          <a:effectLst/>
                          <a:latin typeface="Verdana" pitchFamily="34" charset="0"/>
                          <a:ea typeface="Times New Roman" pitchFamily="18" charset="0"/>
                          <a:cs typeface="Arial" charset="0"/>
                        </a:rPr>
                        <a:t>13.7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7567">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2400" b="1" i="0" u="none" strike="noStrike" cap="none" normalizeH="0" baseline="0" dirty="0" smtClean="0">
                          <a:ln>
                            <a:noFill/>
                          </a:ln>
                          <a:solidFill>
                            <a:schemeClr val="tx1"/>
                          </a:solidFill>
                          <a:effectLst/>
                          <a:latin typeface="Verdana" pitchFamily="34" charset="0"/>
                          <a:ea typeface="Times New Roman" pitchFamily="18" charset="0"/>
                          <a:cs typeface="Arial" charset="0"/>
                        </a:rPr>
                        <a:t>Ability to work</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2400" b="1" i="0" u="none" strike="noStrike" cap="none" normalizeH="0" baseline="0" dirty="0" smtClean="0">
                          <a:ln>
                            <a:noFill/>
                          </a:ln>
                          <a:solidFill>
                            <a:schemeClr val="tx1"/>
                          </a:solidFill>
                          <a:effectLst/>
                          <a:latin typeface="Verdana" pitchFamily="34" charset="0"/>
                          <a:ea typeface="Times New Roman" pitchFamily="18" charset="0"/>
                          <a:cs typeface="Arial" charset="0"/>
                        </a:rPr>
                        <a:t>39.1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2400" b="1" i="0" u="none" strike="noStrike" cap="none" normalizeH="0" baseline="0" dirty="0" smtClean="0">
                          <a:ln>
                            <a:noFill/>
                          </a:ln>
                          <a:solidFill>
                            <a:schemeClr val="tx1"/>
                          </a:solidFill>
                          <a:effectLst/>
                          <a:latin typeface="Verdana" pitchFamily="34" charset="0"/>
                          <a:ea typeface="Times New Roman" pitchFamily="18" charset="0"/>
                          <a:cs typeface="Arial" charset="0"/>
                        </a:rPr>
                        <a:t>40.0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2400" b="1" i="0" u="none" strike="noStrike" cap="none" normalizeH="0" baseline="0" dirty="0" smtClean="0">
                          <a:ln>
                            <a:noFill/>
                          </a:ln>
                          <a:solidFill>
                            <a:schemeClr val="tx1"/>
                          </a:solidFill>
                          <a:effectLst/>
                          <a:latin typeface="Verdana" pitchFamily="34" charset="0"/>
                          <a:ea typeface="Times New Roman" pitchFamily="18" charset="0"/>
                          <a:cs typeface="Arial" charset="0"/>
                        </a:rPr>
                        <a:t>41.8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2400" b="1" i="0" u="none" strike="noStrike" cap="none" normalizeH="0" baseline="0" dirty="0" smtClean="0">
                          <a:ln>
                            <a:noFill/>
                          </a:ln>
                          <a:solidFill>
                            <a:schemeClr val="tx1"/>
                          </a:solidFill>
                          <a:effectLst/>
                          <a:latin typeface="Verdana" pitchFamily="34" charset="0"/>
                          <a:ea typeface="Times New Roman" pitchFamily="18" charset="0"/>
                          <a:cs typeface="Arial" charset="0"/>
                        </a:rPr>
                        <a:t>40.0</a:t>
                      </a:r>
                      <a:endParaRPr kumimoji="0" lang="en-US" sz="2400" b="0" i="0" u="none" strike="noStrike" cap="none" normalizeH="0" baseline="0" dirty="0" smtClean="0">
                        <a:ln>
                          <a:noFill/>
                        </a:ln>
                        <a:solidFill>
                          <a:schemeClr val="tx1"/>
                        </a:solidFill>
                        <a:effectLst/>
                        <a:latin typeface="Verdana" pitchFamily="34"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7567">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700" b="0" i="0" u="none" strike="noStrike" cap="none" normalizeH="0" baseline="0" dirty="0" smtClean="0">
                          <a:ln>
                            <a:noFill/>
                          </a:ln>
                          <a:solidFill>
                            <a:schemeClr val="tx1"/>
                          </a:solidFill>
                          <a:effectLst/>
                          <a:latin typeface="Verdana" pitchFamily="34" charset="0"/>
                          <a:ea typeface="Times New Roman" pitchFamily="18" charset="0"/>
                          <a:cs typeface="Arial" charset="0"/>
                        </a:rPr>
                        <a:t>Absence of major disease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700" b="0" i="0" u="none" strike="noStrike" cap="none" normalizeH="0" baseline="0" smtClean="0">
                          <a:ln>
                            <a:noFill/>
                          </a:ln>
                          <a:solidFill>
                            <a:schemeClr val="tx1"/>
                          </a:solidFill>
                          <a:effectLst/>
                          <a:latin typeface="Verdana" pitchFamily="34" charset="0"/>
                          <a:ea typeface="Times New Roman" pitchFamily="18" charset="0"/>
                          <a:cs typeface="Arial" charset="0"/>
                        </a:rPr>
                        <a:t>25.4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700" b="0" i="0" u="none" strike="noStrike" cap="none" normalizeH="0" baseline="0" smtClean="0">
                          <a:ln>
                            <a:noFill/>
                          </a:ln>
                          <a:solidFill>
                            <a:schemeClr val="tx1"/>
                          </a:solidFill>
                          <a:effectLst/>
                          <a:latin typeface="Verdana" pitchFamily="34" charset="0"/>
                          <a:ea typeface="Times New Roman" pitchFamily="18" charset="0"/>
                          <a:cs typeface="Arial" charset="0"/>
                        </a:rPr>
                        <a:t>25.5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700" b="0" i="0" u="none" strike="noStrike" cap="none" normalizeH="0" baseline="0" smtClean="0">
                          <a:ln>
                            <a:noFill/>
                          </a:ln>
                          <a:solidFill>
                            <a:schemeClr val="tx1"/>
                          </a:solidFill>
                          <a:effectLst/>
                          <a:latin typeface="Verdana" pitchFamily="34" charset="0"/>
                          <a:ea typeface="Times New Roman" pitchFamily="18" charset="0"/>
                          <a:cs typeface="Arial" charset="0"/>
                        </a:rPr>
                        <a:t>23.4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700" b="0" i="0" u="none" strike="noStrike" cap="none" normalizeH="0" baseline="0" smtClean="0">
                          <a:ln>
                            <a:noFill/>
                          </a:ln>
                          <a:solidFill>
                            <a:schemeClr val="tx1"/>
                          </a:solidFill>
                          <a:effectLst/>
                          <a:latin typeface="Verdana" pitchFamily="34" charset="0"/>
                          <a:ea typeface="Times New Roman" pitchFamily="18" charset="0"/>
                          <a:cs typeface="Arial" charset="0"/>
                        </a:rPr>
                        <a:t>24.9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56219">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700" b="0" i="0" u="none" strike="noStrike" cap="none" normalizeH="0" baseline="0" dirty="0" smtClean="0">
                          <a:ln>
                            <a:noFill/>
                          </a:ln>
                          <a:solidFill>
                            <a:schemeClr val="tx1"/>
                          </a:solidFill>
                          <a:effectLst/>
                          <a:latin typeface="Verdana" pitchFamily="34" charset="0"/>
                          <a:ea typeface="Times New Roman" pitchFamily="18" charset="0"/>
                          <a:cs typeface="Arial" charset="0"/>
                        </a:rPr>
                        <a:t>Not having to take medications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700" b="0" i="0" u="none" strike="noStrike" cap="none" normalizeH="0" baseline="0" dirty="0" smtClean="0">
                          <a:ln>
                            <a:noFill/>
                          </a:ln>
                          <a:solidFill>
                            <a:schemeClr val="tx1"/>
                          </a:solidFill>
                          <a:effectLst/>
                          <a:latin typeface="Verdana" pitchFamily="34" charset="0"/>
                          <a:ea typeface="Times New Roman" pitchFamily="18" charset="0"/>
                          <a:cs typeface="Arial" charset="0"/>
                        </a:rPr>
                        <a:t>17.0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700" b="0" i="0" u="none" strike="noStrike" cap="none" normalizeH="0" baseline="0" dirty="0" smtClean="0">
                          <a:ln>
                            <a:noFill/>
                          </a:ln>
                          <a:solidFill>
                            <a:schemeClr val="tx1"/>
                          </a:solidFill>
                          <a:effectLst/>
                          <a:latin typeface="Verdana" pitchFamily="34" charset="0"/>
                          <a:ea typeface="Times New Roman" pitchFamily="18" charset="0"/>
                          <a:cs typeface="Arial" charset="0"/>
                        </a:rPr>
                        <a:t>16.5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700" b="0" i="0" u="none" strike="noStrike" cap="none" normalizeH="0" baseline="0" dirty="0" smtClean="0">
                          <a:ln>
                            <a:noFill/>
                          </a:ln>
                          <a:solidFill>
                            <a:schemeClr val="tx1"/>
                          </a:solidFill>
                          <a:effectLst/>
                          <a:latin typeface="Verdana" pitchFamily="34" charset="0"/>
                          <a:ea typeface="Times New Roman" pitchFamily="18" charset="0"/>
                          <a:cs typeface="Arial" charset="0"/>
                        </a:rPr>
                        <a:t>18.1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700" b="0" i="0" u="none" strike="noStrike" cap="none" normalizeH="0" baseline="0" dirty="0" smtClean="0">
                          <a:ln>
                            <a:noFill/>
                          </a:ln>
                          <a:solidFill>
                            <a:schemeClr val="tx1"/>
                          </a:solidFill>
                          <a:effectLst/>
                          <a:latin typeface="Verdana" pitchFamily="34" charset="0"/>
                          <a:ea typeface="Times New Roman" pitchFamily="18" charset="0"/>
                          <a:cs typeface="Arial" charset="0"/>
                        </a:rPr>
                        <a:t>17.2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67567">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700" b="0" i="0" u="none" strike="noStrike" cap="none" normalizeH="0" baseline="0" dirty="0" smtClean="0">
                          <a:ln>
                            <a:noFill/>
                          </a:ln>
                          <a:solidFill>
                            <a:schemeClr val="tx1"/>
                          </a:solidFill>
                          <a:effectLst/>
                          <a:latin typeface="Verdana" pitchFamily="34" charset="0"/>
                          <a:ea typeface="Times New Roman" pitchFamily="18" charset="0"/>
                          <a:cs typeface="Arial" charset="0"/>
                        </a:rPr>
                        <a:t>Some other definition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700" b="0" i="0" u="none" strike="noStrike" cap="none" normalizeH="0" baseline="0" dirty="0" smtClean="0">
                          <a:ln>
                            <a:noFill/>
                          </a:ln>
                          <a:solidFill>
                            <a:schemeClr val="tx1"/>
                          </a:solidFill>
                          <a:effectLst/>
                          <a:latin typeface="Verdana" pitchFamily="34" charset="0"/>
                          <a:ea typeface="Times New Roman" pitchFamily="18" charset="0"/>
                          <a:cs typeface="Arial" charset="0"/>
                        </a:rPr>
                        <a:t>3.9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700" b="0" i="0" u="none" strike="noStrike" cap="none" normalizeH="0" baseline="0" dirty="0" smtClean="0">
                          <a:ln>
                            <a:noFill/>
                          </a:ln>
                          <a:solidFill>
                            <a:schemeClr val="tx1"/>
                          </a:solidFill>
                          <a:effectLst/>
                          <a:latin typeface="Verdana" pitchFamily="34" charset="0"/>
                          <a:ea typeface="Times New Roman" pitchFamily="18" charset="0"/>
                          <a:cs typeface="Arial" charset="0"/>
                        </a:rPr>
                        <a:t>2.8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700" b="0" i="0" u="none" strike="noStrike" cap="none" normalizeH="0" baseline="0" dirty="0" smtClean="0">
                          <a:ln>
                            <a:noFill/>
                          </a:ln>
                          <a:solidFill>
                            <a:schemeClr val="tx1"/>
                          </a:solidFill>
                          <a:effectLst/>
                          <a:latin typeface="Verdana" pitchFamily="34" charset="0"/>
                          <a:ea typeface="Times New Roman" pitchFamily="18" charset="0"/>
                          <a:cs typeface="Arial" charset="0"/>
                        </a:rPr>
                        <a:t>5.9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700" b="0" i="0" u="none" strike="noStrike" cap="none" normalizeH="0" baseline="0" dirty="0" smtClean="0">
                          <a:ln>
                            <a:noFill/>
                          </a:ln>
                          <a:solidFill>
                            <a:schemeClr val="tx1"/>
                          </a:solidFill>
                          <a:effectLst/>
                          <a:latin typeface="Verdana" pitchFamily="34" charset="0"/>
                          <a:ea typeface="Times New Roman" pitchFamily="18" charset="0"/>
                          <a:cs typeface="Arial" charset="0"/>
                        </a:rPr>
                        <a:t>4.2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Box 3"/>
          <p:cNvSpPr txBox="1"/>
          <p:nvPr/>
        </p:nvSpPr>
        <p:spPr>
          <a:xfrm>
            <a:off x="381000" y="5181600"/>
            <a:ext cx="8305800" cy="584775"/>
          </a:xfrm>
          <a:prstGeom prst="rect">
            <a:avLst/>
          </a:prstGeom>
          <a:noFill/>
        </p:spPr>
        <p:txBody>
          <a:bodyPr wrap="square" rtlCol="0">
            <a:spAutoFit/>
          </a:bodyPr>
          <a:lstStyle/>
          <a:p>
            <a:r>
              <a:rPr lang="en-US" sz="1600" dirty="0"/>
              <a:t>Reed. D.B., </a:t>
            </a:r>
            <a:r>
              <a:rPr lang="en-US" sz="1600" dirty="0" err="1"/>
              <a:t>Rayens</a:t>
            </a:r>
            <a:r>
              <a:rPr lang="en-US" sz="1600" dirty="0"/>
              <a:t>, M.K., Conley, C., </a:t>
            </a:r>
            <a:r>
              <a:rPr lang="en-US" sz="1600" dirty="0" err="1"/>
              <a:t>Westneat,S</a:t>
            </a:r>
            <a:r>
              <a:rPr lang="en-US" sz="1600" dirty="0"/>
              <a:t>., Adkins, S.M.  (2012) Farm elders define health as the ability to work.  </a:t>
            </a:r>
            <a:r>
              <a:rPr lang="en-US" sz="1600" i="1" dirty="0"/>
              <a:t>Workplace Health and Safety </a:t>
            </a:r>
            <a:r>
              <a:rPr lang="en-US" sz="1600" i="1" dirty="0" smtClean="0"/>
              <a:t>, </a:t>
            </a:r>
            <a:r>
              <a:rPr lang="en-US" sz="1600" dirty="0" smtClean="0"/>
              <a:t>60(8), </a:t>
            </a:r>
            <a:r>
              <a:rPr lang="en-US" sz="1600" dirty="0"/>
              <a:t>345-351. </a:t>
            </a:r>
          </a:p>
        </p:txBody>
      </p:sp>
      <p:pic>
        <p:nvPicPr>
          <p:cNvPr id="6" name="Picture 2" descr="C:\Users\dtclau2\Desktop\Documents\My Files\Logos and Maps\College of Nursing PMS 2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096000"/>
            <a:ext cx="739775" cy="48619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EA6FC7B0-E8FC-4122-B22E-1F7633523AD2}" type="slidenum">
              <a:rPr lang="en-US" smtClean="0"/>
              <a:t>20</a:t>
            </a:fld>
            <a:endParaRPr lang="en-US"/>
          </a:p>
        </p:txBody>
      </p:sp>
    </p:spTree>
    <p:extLst>
      <p:ext uri="{BB962C8B-B14F-4D97-AF65-F5344CB8AC3E}">
        <p14:creationId xmlns:p14="http://schemas.microsoft.com/office/powerpoint/2010/main" val="2178127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bones are getting softer, but my arteries are getting harder, so it ...">
            <a:hlinkClick r:id="rId2" tgtFrame="&quot;&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81000"/>
            <a:ext cx="5334000" cy="6172200"/>
          </a:xfrm>
          <a:prstGeom prst="rect">
            <a:avLst/>
          </a:prstGeom>
          <a:noFill/>
          <a:ln>
            <a:noFill/>
          </a:ln>
        </p:spPr>
      </p:pic>
      <p:sp>
        <p:nvSpPr>
          <p:cNvPr id="3" name="Slide Number Placeholder 2"/>
          <p:cNvSpPr>
            <a:spLocks noGrp="1"/>
          </p:cNvSpPr>
          <p:nvPr>
            <p:ph type="sldNum" sz="quarter" idx="12"/>
          </p:nvPr>
        </p:nvSpPr>
        <p:spPr/>
        <p:txBody>
          <a:bodyPr/>
          <a:lstStyle/>
          <a:p>
            <a:fld id="{EA6FC7B0-E8FC-4122-B22E-1F7633523AD2}" type="slidenum">
              <a:rPr lang="en-US" smtClean="0"/>
              <a:t>21</a:t>
            </a:fld>
            <a:endParaRPr lang="en-US"/>
          </a:p>
        </p:txBody>
      </p:sp>
    </p:spTree>
    <p:extLst>
      <p:ext uri="{BB962C8B-B14F-4D97-AF65-F5344CB8AC3E}">
        <p14:creationId xmlns:p14="http://schemas.microsoft.com/office/powerpoint/2010/main" val="30171435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28600" y="304800"/>
            <a:ext cx="5410200" cy="1143000"/>
          </a:xfrm>
        </p:spPr>
        <p:txBody>
          <a:bodyPr/>
          <a:lstStyle/>
          <a:p>
            <a:r>
              <a:rPr lang="en-US" altLang="en-US" smtClean="0"/>
              <a:t>Occupational hazards</a:t>
            </a:r>
          </a:p>
        </p:txBody>
      </p:sp>
      <p:pic>
        <p:nvPicPr>
          <p:cNvPr id="30723" name="Picture 7" descr="Tobacco.jpg"/>
          <p:cNvPicPr>
            <a:picLocks noChangeAspect="1"/>
          </p:cNvPicPr>
          <p:nvPr/>
        </p:nvPicPr>
        <p:blipFill>
          <a:blip r:embed="rId3">
            <a:extLst>
              <a:ext uri="{28A0092B-C50C-407E-A947-70E740481C1C}">
                <a14:useLocalDpi xmlns:a14="http://schemas.microsoft.com/office/drawing/2010/main" val="0"/>
              </a:ext>
            </a:extLst>
          </a:blip>
          <a:srcRect l="2499" t="5000" r="5000" b="16667"/>
          <a:stretch>
            <a:fillRect/>
          </a:stretch>
        </p:blipFill>
        <p:spPr bwMode="auto">
          <a:xfrm>
            <a:off x="5562600" y="381000"/>
            <a:ext cx="3243263"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Content Placeholder 3" descr="P1010053.JPG"/>
          <p:cNvPicPr>
            <a:picLocks noGrp="1" noChangeAspect="1"/>
          </p:cNvPicPr>
          <p:nvPr>
            <p:ph type="clipArt" sz="half" idx="1"/>
          </p:nvPr>
        </p:nvPicPr>
        <p:blipFill>
          <a:blip r:embed="rId4">
            <a:extLst>
              <a:ext uri="{28A0092B-C50C-407E-A947-70E740481C1C}">
                <a14:useLocalDpi xmlns:a14="http://schemas.microsoft.com/office/drawing/2010/main" val="0"/>
              </a:ext>
            </a:extLst>
          </a:blip>
          <a:srcRect l="-53676" r="-53676"/>
          <a:stretch>
            <a:fillRect/>
          </a:stretch>
        </p:blipFill>
        <p:spPr>
          <a:xfrm>
            <a:off x="-1066800" y="1524000"/>
            <a:ext cx="6211888" cy="2743200"/>
          </a:xfrm>
        </p:spPr>
      </p:pic>
      <p:pic>
        <p:nvPicPr>
          <p:cNvPr id="30725" name="Picture 3"/>
          <p:cNvPicPr>
            <a:picLocks noChangeAspect="1" noChangeArrowheads="1"/>
          </p:cNvPicPr>
          <p:nvPr/>
        </p:nvPicPr>
        <p:blipFill>
          <a:blip r:embed="rId5">
            <a:extLst>
              <a:ext uri="{28A0092B-C50C-407E-A947-70E740481C1C}">
                <a14:useLocalDpi xmlns:a14="http://schemas.microsoft.com/office/drawing/2010/main" val="0"/>
              </a:ext>
            </a:extLst>
          </a:blip>
          <a:srcRect r="15184"/>
          <a:stretch>
            <a:fillRect/>
          </a:stretch>
        </p:blipFill>
        <p:spPr bwMode="auto">
          <a:xfrm>
            <a:off x="2971800" y="2971800"/>
            <a:ext cx="30480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9871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2582" y="304800"/>
            <a:ext cx="7805737" cy="1216025"/>
          </a:xfrm>
        </p:spPr>
        <p:txBody>
          <a:bodyPr/>
          <a:lstStyle/>
          <a:p>
            <a:pPr eaLnBrk="1" hangingPunct="1"/>
            <a:r>
              <a:rPr lang="en-US" b="1" dirty="0" smtClean="0"/>
              <a:t>Older Farmers at risk </a:t>
            </a:r>
          </a:p>
        </p:txBody>
      </p:sp>
      <p:sp>
        <p:nvSpPr>
          <p:cNvPr id="12291" name="Rectangle 3"/>
          <p:cNvSpPr>
            <a:spLocks noGrp="1" noChangeArrowheads="1"/>
          </p:cNvSpPr>
          <p:nvPr>
            <p:ph type="body" sz="half" idx="2"/>
          </p:nvPr>
        </p:nvSpPr>
        <p:spPr>
          <a:xfrm>
            <a:off x="4495800" y="1828800"/>
            <a:ext cx="4114800" cy="4191000"/>
          </a:xfrm>
        </p:spPr>
        <p:txBody>
          <a:bodyPr>
            <a:noAutofit/>
          </a:bodyPr>
          <a:lstStyle/>
          <a:p>
            <a:pPr eaLnBrk="1" hangingPunct="1"/>
            <a:r>
              <a:rPr lang="en-US" sz="3200" b="1" dirty="0" smtClean="0">
                <a:solidFill>
                  <a:schemeClr val="tx1">
                    <a:lumMod val="95000"/>
                    <a:lumOff val="5000"/>
                  </a:schemeClr>
                </a:solidFill>
              </a:rPr>
              <a:t>Slowing reflexes</a:t>
            </a:r>
          </a:p>
          <a:p>
            <a:pPr eaLnBrk="1" hangingPunct="1"/>
            <a:r>
              <a:rPr lang="en-US" sz="3200" b="1" dirty="0" smtClean="0">
                <a:solidFill>
                  <a:schemeClr val="tx1">
                    <a:lumMod val="95000"/>
                    <a:lumOff val="5000"/>
                  </a:schemeClr>
                </a:solidFill>
              </a:rPr>
              <a:t>Physical wasting</a:t>
            </a:r>
          </a:p>
          <a:p>
            <a:pPr eaLnBrk="1" hangingPunct="1"/>
            <a:r>
              <a:rPr lang="en-US" sz="3200" b="1" dirty="0" smtClean="0">
                <a:solidFill>
                  <a:schemeClr val="tx1">
                    <a:lumMod val="95000"/>
                    <a:lumOff val="5000"/>
                  </a:schemeClr>
                </a:solidFill>
              </a:rPr>
              <a:t>Arthritis</a:t>
            </a:r>
          </a:p>
          <a:p>
            <a:pPr eaLnBrk="1" hangingPunct="1"/>
            <a:r>
              <a:rPr lang="en-US" sz="3200" b="1" dirty="0" smtClean="0">
                <a:solidFill>
                  <a:schemeClr val="tx1">
                    <a:lumMod val="95000"/>
                    <a:lumOff val="5000"/>
                  </a:schemeClr>
                </a:solidFill>
              </a:rPr>
              <a:t>Accelerated hearing loss</a:t>
            </a:r>
          </a:p>
          <a:p>
            <a:pPr eaLnBrk="1" hangingPunct="1"/>
            <a:r>
              <a:rPr lang="en-US" sz="3200" b="1" dirty="0" smtClean="0">
                <a:solidFill>
                  <a:schemeClr val="tx1">
                    <a:lumMod val="95000"/>
                    <a:lumOff val="5000"/>
                  </a:schemeClr>
                </a:solidFill>
              </a:rPr>
              <a:t>Cataracts</a:t>
            </a:r>
          </a:p>
          <a:p>
            <a:pPr eaLnBrk="1" hangingPunct="1"/>
            <a:r>
              <a:rPr lang="en-US" sz="3200" b="1" dirty="0" smtClean="0">
                <a:solidFill>
                  <a:schemeClr val="tx1">
                    <a:lumMod val="95000"/>
                    <a:lumOff val="5000"/>
                  </a:schemeClr>
                </a:solidFill>
              </a:rPr>
              <a:t>Skin cancer</a:t>
            </a:r>
          </a:p>
        </p:txBody>
      </p:sp>
      <p:pic>
        <p:nvPicPr>
          <p:cNvPr id="12292" name="Picture 6"/>
          <p:cNvPicPr>
            <a:picLocks noChangeAspect="1"/>
          </p:cNvPicPr>
          <p:nvPr/>
        </p:nvPicPr>
        <p:blipFill>
          <a:blip r:embed="rId3" cstate="print">
            <a:extLst>
              <a:ext uri="{28A0092B-C50C-407E-A947-70E740481C1C}">
                <a14:useLocalDpi xmlns:a14="http://schemas.microsoft.com/office/drawing/2010/main" val="0"/>
              </a:ext>
            </a:extLst>
          </a:blip>
          <a:srcRect l="12920" t="13283" b="21487"/>
          <a:stretch>
            <a:fillRect/>
          </a:stretch>
        </p:blipFill>
        <p:spPr bwMode="auto">
          <a:xfrm>
            <a:off x="457200" y="1828800"/>
            <a:ext cx="2159514"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lipArt Placeholder 6" descr="Older farmer with chainsaw.jpg"/>
          <p:cNvPicPr>
            <a:picLocks noGrp="1" noChangeAspect="1"/>
          </p:cNvPicPr>
          <p:nvPr>
            <p:ph type="clipArt" sz="half" idx="1"/>
          </p:nvPr>
        </p:nvPicPr>
        <p:blipFill>
          <a:blip r:embed="rId4" cstate="print"/>
          <a:srcRect l="9220" t="30570" r="6808" b="14716"/>
          <a:stretch>
            <a:fillRect/>
          </a:stretch>
        </p:blipFill>
        <p:spPr>
          <a:xfrm>
            <a:off x="1295400" y="3505201"/>
            <a:ext cx="2416913" cy="2362200"/>
          </a:xfrm>
          <a:prstGeom prst="ellipse">
            <a:avLst/>
          </a:prstGeom>
        </p:spPr>
      </p:pic>
      <p:pic>
        <p:nvPicPr>
          <p:cNvPr id="6" name="Picture 2" descr="C:\Users\dtclau2\Desktop\Documents\My Files\Logos and Maps\College of Nursing PMS 28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6248400"/>
            <a:ext cx="707730" cy="4651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dtclau2\Desktop\Documents\My Files\Logos and Maps\College of Nursing PMS 28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5800" y="6248400"/>
            <a:ext cx="70773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0904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07272"/>
          </a:xfrm>
        </p:spPr>
        <p:txBody>
          <a:bodyPr>
            <a:normAutofit fontScale="90000"/>
          </a:bodyPr>
          <a:lstStyle/>
          <a:p>
            <a:r>
              <a:rPr lang="en-US" b="1" dirty="0" smtClean="0"/>
              <a:t>Physiologic Considerations</a:t>
            </a:r>
            <a:br>
              <a:rPr lang="en-US" b="1" dirty="0" smtClean="0"/>
            </a:br>
            <a:r>
              <a:rPr lang="en-US" b="1" dirty="0" smtClean="0"/>
              <a:t>for Older Workers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25" y="2930824"/>
            <a:ext cx="220027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198935" y="2394410"/>
            <a:ext cx="2057400" cy="369332"/>
          </a:xfrm>
          <a:prstGeom prst="rect">
            <a:avLst/>
          </a:prstGeom>
        </p:spPr>
        <p:txBody>
          <a:bodyPr wrap="square">
            <a:spAutoFit/>
          </a:bodyPr>
          <a:lstStyle/>
          <a:p>
            <a:pPr algn="ctr"/>
            <a:r>
              <a:rPr lang="en-US" dirty="0" smtClean="0"/>
              <a:t>Processing </a:t>
            </a:r>
            <a:endParaRPr lang="en-US" dirty="0"/>
          </a:p>
        </p:txBody>
      </p:sp>
      <p:sp>
        <p:nvSpPr>
          <p:cNvPr id="7" name="Rectangle 6"/>
          <p:cNvSpPr/>
          <p:nvPr/>
        </p:nvSpPr>
        <p:spPr>
          <a:xfrm>
            <a:off x="914400" y="3873065"/>
            <a:ext cx="1802423" cy="646331"/>
          </a:xfrm>
          <a:prstGeom prst="rect">
            <a:avLst/>
          </a:prstGeom>
        </p:spPr>
        <p:txBody>
          <a:bodyPr wrap="square">
            <a:spAutoFit/>
          </a:bodyPr>
          <a:lstStyle/>
          <a:p>
            <a:pPr algn="r"/>
            <a:r>
              <a:rPr lang="en-US" dirty="0" smtClean="0"/>
              <a:t>Respiratory </a:t>
            </a:r>
            <a:r>
              <a:rPr lang="en-US" dirty="0"/>
              <a:t>function </a:t>
            </a:r>
          </a:p>
        </p:txBody>
      </p:sp>
      <p:sp>
        <p:nvSpPr>
          <p:cNvPr id="8" name="Rectangle 7"/>
          <p:cNvSpPr/>
          <p:nvPr/>
        </p:nvSpPr>
        <p:spPr>
          <a:xfrm>
            <a:off x="1295400" y="3185549"/>
            <a:ext cx="2107223" cy="369332"/>
          </a:xfrm>
          <a:prstGeom prst="rect">
            <a:avLst/>
          </a:prstGeom>
        </p:spPr>
        <p:txBody>
          <a:bodyPr wrap="square">
            <a:spAutoFit/>
          </a:bodyPr>
          <a:lstStyle/>
          <a:p>
            <a:pPr algn="r"/>
            <a:r>
              <a:rPr lang="en-US" dirty="0" smtClean="0"/>
              <a:t>Balance </a:t>
            </a:r>
            <a:endParaRPr lang="en-US" dirty="0"/>
          </a:p>
        </p:txBody>
      </p:sp>
      <p:sp>
        <p:nvSpPr>
          <p:cNvPr id="9" name="Rectangle 8"/>
          <p:cNvSpPr/>
          <p:nvPr/>
        </p:nvSpPr>
        <p:spPr>
          <a:xfrm>
            <a:off x="5408734" y="4872335"/>
            <a:ext cx="1907931" cy="646331"/>
          </a:xfrm>
          <a:prstGeom prst="rect">
            <a:avLst/>
          </a:prstGeom>
        </p:spPr>
        <p:txBody>
          <a:bodyPr wrap="square">
            <a:spAutoFit/>
          </a:bodyPr>
          <a:lstStyle/>
          <a:p>
            <a:r>
              <a:rPr lang="en-US" dirty="0" smtClean="0"/>
              <a:t>Musculoskeletal   </a:t>
            </a:r>
          </a:p>
          <a:p>
            <a:r>
              <a:rPr lang="en-US" dirty="0"/>
              <a:t> </a:t>
            </a:r>
            <a:r>
              <a:rPr lang="en-US" dirty="0" smtClean="0"/>
              <a:t>   flexibility </a:t>
            </a:r>
            <a:endParaRPr lang="en-US" dirty="0"/>
          </a:p>
        </p:txBody>
      </p:sp>
      <p:sp>
        <p:nvSpPr>
          <p:cNvPr id="10" name="Rectangle 9"/>
          <p:cNvSpPr/>
          <p:nvPr/>
        </p:nvSpPr>
        <p:spPr>
          <a:xfrm>
            <a:off x="1118455" y="5149334"/>
            <a:ext cx="1633537" cy="369332"/>
          </a:xfrm>
          <a:prstGeom prst="rect">
            <a:avLst/>
          </a:prstGeom>
        </p:spPr>
        <p:txBody>
          <a:bodyPr wrap="square">
            <a:spAutoFit/>
          </a:bodyPr>
          <a:lstStyle/>
          <a:p>
            <a:r>
              <a:rPr lang="en-US" dirty="0" smtClean="0"/>
              <a:t>Reaction </a:t>
            </a:r>
            <a:r>
              <a:rPr lang="en-US" dirty="0"/>
              <a:t>time </a:t>
            </a:r>
          </a:p>
        </p:txBody>
      </p:sp>
      <p:sp>
        <p:nvSpPr>
          <p:cNvPr id="11" name="Rectangle 10"/>
          <p:cNvSpPr/>
          <p:nvPr/>
        </p:nvSpPr>
        <p:spPr>
          <a:xfrm>
            <a:off x="5064369" y="2971743"/>
            <a:ext cx="1060938" cy="369332"/>
          </a:xfrm>
          <a:prstGeom prst="rect">
            <a:avLst/>
          </a:prstGeom>
        </p:spPr>
        <p:txBody>
          <a:bodyPr wrap="square">
            <a:spAutoFit/>
          </a:bodyPr>
          <a:lstStyle/>
          <a:p>
            <a:r>
              <a:rPr lang="en-US" dirty="0" smtClean="0"/>
              <a:t>Vision </a:t>
            </a:r>
            <a:endParaRPr lang="en-US" dirty="0"/>
          </a:p>
        </p:txBody>
      </p:sp>
      <p:sp>
        <p:nvSpPr>
          <p:cNvPr id="12" name="Rectangle 11"/>
          <p:cNvSpPr/>
          <p:nvPr/>
        </p:nvSpPr>
        <p:spPr>
          <a:xfrm>
            <a:off x="5295900" y="3505200"/>
            <a:ext cx="1066800" cy="369332"/>
          </a:xfrm>
          <a:prstGeom prst="rect">
            <a:avLst/>
          </a:prstGeom>
        </p:spPr>
        <p:txBody>
          <a:bodyPr wrap="square">
            <a:spAutoFit/>
          </a:bodyPr>
          <a:lstStyle/>
          <a:p>
            <a:r>
              <a:rPr lang="en-US" dirty="0" smtClean="0"/>
              <a:t>Hearing</a:t>
            </a:r>
            <a:endParaRPr lang="en-US" dirty="0"/>
          </a:p>
        </p:txBody>
      </p:sp>
      <p:sp>
        <p:nvSpPr>
          <p:cNvPr id="3" name="Slide Number Placeholder 2"/>
          <p:cNvSpPr>
            <a:spLocks noGrp="1"/>
          </p:cNvSpPr>
          <p:nvPr>
            <p:ph type="sldNum" sz="quarter" idx="12"/>
          </p:nvPr>
        </p:nvSpPr>
        <p:spPr/>
        <p:txBody>
          <a:bodyPr/>
          <a:lstStyle/>
          <a:p>
            <a:fld id="{EA6FC7B0-E8FC-4122-B22E-1F7633523AD2}" type="slidenum">
              <a:rPr lang="en-US" smtClean="0"/>
              <a:t>24</a:t>
            </a:fld>
            <a:endParaRPr lang="en-US"/>
          </a:p>
        </p:txBody>
      </p:sp>
    </p:spTree>
    <p:extLst>
      <p:ext uri="{BB962C8B-B14F-4D97-AF65-F5344CB8AC3E}">
        <p14:creationId xmlns:p14="http://schemas.microsoft.com/office/powerpoint/2010/main" val="14293894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1084995"/>
          </a:xfrm>
        </p:spPr>
        <p:txBody>
          <a:bodyPr/>
          <a:lstStyle/>
          <a:p>
            <a:pPr algn="ctr"/>
            <a:r>
              <a:rPr lang="en-US" b="1" dirty="0" smtClean="0"/>
              <a:t>Farming and Health History</a:t>
            </a:r>
            <a:endParaRPr lang="en-US" b="1" dirty="0"/>
          </a:p>
        </p:txBody>
      </p:sp>
      <p:sp>
        <p:nvSpPr>
          <p:cNvPr id="5" name="Content Placeholder 4"/>
          <p:cNvSpPr>
            <a:spLocks noGrp="1"/>
          </p:cNvSpPr>
          <p:nvPr>
            <p:ph idx="1"/>
          </p:nvPr>
        </p:nvSpPr>
        <p:spPr>
          <a:xfrm>
            <a:off x="294861" y="2057400"/>
            <a:ext cx="4800600" cy="4281698"/>
          </a:xfrm>
        </p:spPr>
        <p:txBody>
          <a:bodyPr>
            <a:normAutofit/>
          </a:bodyPr>
          <a:lstStyle/>
          <a:p>
            <a:r>
              <a:rPr lang="en-US" sz="2400" b="1" dirty="0"/>
              <a:t>Not everything can be attributed to “getting older” </a:t>
            </a:r>
          </a:p>
          <a:p>
            <a:pPr marL="114300" indent="0">
              <a:buNone/>
            </a:pPr>
            <a:endParaRPr lang="en-US" sz="2400" b="1" dirty="0" smtClean="0"/>
          </a:p>
          <a:p>
            <a:r>
              <a:rPr lang="en-US" sz="2400" b="1" dirty="0" smtClean="0"/>
              <a:t>Agriculture has unique health issues not found in other occupations</a:t>
            </a:r>
          </a:p>
          <a:p>
            <a:pPr marL="114300" indent="0">
              <a:buNone/>
            </a:pPr>
            <a:endParaRPr lang="en-US" sz="2400" b="1" dirty="0" smtClean="0"/>
          </a:p>
          <a:p>
            <a:r>
              <a:rPr lang="en-US" sz="2400" b="1" dirty="0" smtClean="0"/>
              <a:t>Critical that medical professionals understand types of work of farmers and their families</a:t>
            </a:r>
          </a:p>
          <a:p>
            <a:pPr marL="114300" indent="0">
              <a:buNone/>
            </a:pPr>
            <a:endParaRPr lang="en-US" dirty="0"/>
          </a:p>
        </p:txBody>
      </p:sp>
      <p:sp>
        <p:nvSpPr>
          <p:cNvPr id="4" name="Title 1"/>
          <p:cNvSpPr txBox="1">
            <a:spLocks/>
          </p:cNvSpPr>
          <p:nvPr/>
        </p:nvSpPr>
        <p:spPr>
          <a:xfrm>
            <a:off x="381000" y="1676400"/>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endParaRPr lang="en-US" dirty="0"/>
          </a:p>
        </p:txBody>
      </p:sp>
      <p:pic>
        <p:nvPicPr>
          <p:cNvPr id="10" name="Picture 2" descr="Farm Cartoon 608: Here an oink, there an oink, everywhere an oink oink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460" y="1703118"/>
            <a:ext cx="3843685" cy="408808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EA6FC7B0-E8FC-4122-B22E-1F7633523AD2}" type="slidenum">
              <a:rPr lang="en-US" smtClean="0"/>
              <a:t>25</a:t>
            </a:fld>
            <a:endParaRPr lang="en-US"/>
          </a:p>
        </p:txBody>
      </p:sp>
    </p:spTree>
    <p:extLst>
      <p:ext uri="{BB962C8B-B14F-4D97-AF65-F5344CB8AC3E}">
        <p14:creationId xmlns:p14="http://schemas.microsoft.com/office/powerpoint/2010/main" val="11266463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990600"/>
          </a:xfrm>
        </p:spPr>
        <p:txBody>
          <a:bodyPr>
            <a:normAutofit/>
          </a:bodyPr>
          <a:lstStyle/>
          <a:p>
            <a:r>
              <a:rPr lang="en-US" sz="4000" b="1" dirty="0" smtClean="0"/>
              <a:t>Tell your provider</a:t>
            </a:r>
            <a:endParaRPr lang="en-US" sz="4000" b="1" dirty="0"/>
          </a:p>
        </p:txBody>
      </p:sp>
      <p:sp>
        <p:nvSpPr>
          <p:cNvPr id="4" name="Content Placeholder 2"/>
          <p:cNvSpPr txBox="1">
            <a:spLocks/>
          </p:cNvSpPr>
          <p:nvPr/>
        </p:nvSpPr>
        <p:spPr>
          <a:xfrm>
            <a:off x="457200" y="1351420"/>
            <a:ext cx="8577471" cy="4724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2600" dirty="0" smtClean="0"/>
              <a:t>What type of farm work do you do</a:t>
            </a:r>
          </a:p>
          <a:p>
            <a:pPr marL="114300" indent="0">
              <a:buNone/>
            </a:pPr>
            <a:endParaRPr lang="en-US" sz="1200" dirty="0" smtClean="0"/>
          </a:p>
          <a:p>
            <a:r>
              <a:rPr lang="en-US" sz="2600" dirty="0" smtClean="0"/>
              <a:t>How long has it been since you had a tetanus immunization?</a:t>
            </a:r>
          </a:p>
          <a:p>
            <a:pPr marL="114300" indent="0">
              <a:buNone/>
            </a:pPr>
            <a:endParaRPr lang="en-US" sz="1200" dirty="0" smtClean="0"/>
          </a:p>
          <a:p>
            <a:r>
              <a:rPr lang="en-US" sz="2600" dirty="0" smtClean="0"/>
              <a:t>Have you experienced any farm-related injury in the past 5 years?</a:t>
            </a:r>
          </a:p>
          <a:p>
            <a:pPr marL="114300" indent="0">
              <a:buNone/>
            </a:pPr>
            <a:endParaRPr lang="en-US" sz="1200" dirty="0" smtClean="0"/>
          </a:p>
          <a:p>
            <a:r>
              <a:rPr lang="en-US" sz="2600" dirty="0" smtClean="0"/>
              <a:t>Are you around loud noises for extended periods of time?</a:t>
            </a:r>
          </a:p>
          <a:p>
            <a:pPr marL="114300" indent="0">
              <a:buNone/>
            </a:pPr>
            <a:endParaRPr lang="en-US" sz="1200" dirty="0" smtClean="0"/>
          </a:p>
          <a:p>
            <a:r>
              <a:rPr lang="en-US" sz="2600" dirty="0" smtClean="0"/>
              <a:t>Have you done any new or different farm tasks that might contribute to the current medical problem?</a:t>
            </a:r>
          </a:p>
          <a:p>
            <a:endParaRPr lang="en-US" dirty="0"/>
          </a:p>
        </p:txBody>
      </p:sp>
      <p:sp>
        <p:nvSpPr>
          <p:cNvPr id="3" name="Slide Number Placeholder 2"/>
          <p:cNvSpPr>
            <a:spLocks noGrp="1"/>
          </p:cNvSpPr>
          <p:nvPr>
            <p:ph type="sldNum" sz="quarter" idx="12"/>
          </p:nvPr>
        </p:nvSpPr>
        <p:spPr/>
        <p:txBody>
          <a:bodyPr/>
          <a:lstStyle/>
          <a:p>
            <a:fld id="{EA6FC7B0-E8FC-4122-B22E-1F7633523AD2}" type="slidenum">
              <a:rPr lang="en-US" smtClean="0"/>
              <a:t>26</a:t>
            </a:fld>
            <a:endParaRPr lang="en-US"/>
          </a:p>
        </p:txBody>
      </p:sp>
    </p:spTree>
    <p:extLst>
      <p:ext uri="{BB962C8B-B14F-4D97-AF65-F5344CB8AC3E}">
        <p14:creationId xmlns:p14="http://schemas.microsoft.com/office/powerpoint/2010/main" val="35240696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Strategies </a:t>
            </a:r>
            <a:endParaRPr lang="en-US" b="1" dirty="0"/>
          </a:p>
        </p:txBody>
      </p:sp>
      <p:sp>
        <p:nvSpPr>
          <p:cNvPr id="3" name="Content Placeholder 2"/>
          <p:cNvSpPr>
            <a:spLocks noGrp="1"/>
          </p:cNvSpPr>
          <p:nvPr>
            <p:ph idx="1"/>
          </p:nvPr>
        </p:nvSpPr>
        <p:spPr>
          <a:xfrm>
            <a:off x="457200" y="1905000"/>
            <a:ext cx="8229600" cy="4648200"/>
          </a:xfrm>
        </p:spPr>
        <p:txBody>
          <a:bodyPr/>
          <a:lstStyle/>
          <a:p>
            <a:r>
              <a:rPr lang="en-US" sz="2800" b="1" dirty="0" smtClean="0"/>
              <a:t>Listen to your body</a:t>
            </a:r>
          </a:p>
          <a:p>
            <a:r>
              <a:rPr lang="en-US" sz="2800" b="1" dirty="0" smtClean="0"/>
              <a:t>Report any changes to your health care provider</a:t>
            </a:r>
          </a:p>
          <a:p>
            <a:r>
              <a:rPr lang="en-US" sz="2800" b="1" dirty="0" smtClean="0"/>
              <a:t>Preventive maintenance: </a:t>
            </a:r>
          </a:p>
          <a:p>
            <a:r>
              <a:rPr lang="en-US" sz="2800" b="1" dirty="0"/>
              <a:t> </a:t>
            </a:r>
            <a:r>
              <a:rPr lang="en-US" sz="2800" b="1" dirty="0" smtClean="0"/>
              <a:t>        Flu shot</a:t>
            </a:r>
          </a:p>
          <a:p>
            <a:r>
              <a:rPr lang="en-US" sz="2800" b="1" dirty="0"/>
              <a:t> </a:t>
            </a:r>
            <a:r>
              <a:rPr lang="en-US" sz="2800" b="1" dirty="0" smtClean="0"/>
              <a:t>       Pneumonia vaccine</a:t>
            </a:r>
          </a:p>
          <a:p>
            <a:r>
              <a:rPr lang="en-US" sz="2800" b="1" dirty="0"/>
              <a:t> </a:t>
            </a:r>
            <a:r>
              <a:rPr lang="en-US" sz="2800" b="1" dirty="0" smtClean="0"/>
              <a:t>       Shingles</a:t>
            </a:r>
          </a:p>
          <a:p>
            <a:r>
              <a:rPr lang="en-US" sz="2800" b="1" dirty="0"/>
              <a:t> </a:t>
            </a:r>
            <a:r>
              <a:rPr lang="en-US" sz="2800" b="1" dirty="0" smtClean="0"/>
              <a:t>       Hepatitis A</a:t>
            </a:r>
          </a:p>
          <a:p>
            <a:r>
              <a:rPr lang="en-US" sz="2800" b="1" dirty="0"/>
              <a:t> </a:t>
            </a:r>
            <a:r>
              <a:rPr lang="en-US" sz="2800" b="1" dirty="0" smtClean="0"/>
              <a:t>       Tetanus (</a:t>
            </a:r>
            <a:r>
              <a:rPr lang="en-US" sz="2800" b="1" dirty="0" err="1" smtClean="0"/>
              <a:t>tDap</a:t>
            </a:r>
            <a:r>
              <a:rPr lang="en-US" sz="2800" b="1" dirty="0" smtClean="0"/>
              <a:t>)</a:t>
            </a:r>
          </a:p>
          <a:p>
            <a:endParaRPr lang="en-US" sz="1800" i="1" dirty="0" smtClean="0"/>
          </a:p>
        </p:txBody>
      </p:sp>
      <p:pic>
        <p:nvPicPr>
          <p:cNvPr id="2050" name="Picture 2" descr="C:\Users\dtclau2\AppData\Local\Microsoft\Windows\Temporary Internet Files\Content.IE5\B5FYZX3N\MP90039921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13267"/>
            <a:ext cx="2362200" cy="23622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EA6FC7B0-E8FC-4122-B22E-1F7633523AD2}" type="slidenum">
              <a:rPr lang="en-US" smtClean="0"/>
              <a:t>27</a:t>
            </a:fld>
            <a:endParaRPr lang="en-US"/>
          </a:p>
        </p:txBody>
      </p:sp>
    </p:spTree>
    <p:extLst>
      <p:ext uri="{BB962C8B-B14F-4D97-AF65-F5344CB8AC3E}">
        <p14:creationId xmlns:p14="http://schemas.microsoft.com/office/powerpoint/2010/main" val="37579364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65056" y="838200"/>
            <a:ext cx="4724400" cy="2209800"/>
          </a:xfrm>
        </p:spPr>
        <p:txBody>
          <a:bodyPr>
            <a:normAutofit fontScale="92500"/>
          </a:bodyPr>
          <a:lstStyle/>
          <a:p>
            <a:pPr marL="285750" lvl="0" indent="-285750">
              <a:buFont typeface="Wingdings" pitchFamily="2" charset="2"/>
              <a:buChar char="§"/>
            </a:pPr>
            <a:r>
              <a:rPr lang="en-US" sz="3500" b="1" dirty="0">
                <a:solidFill>
                  <a:schemeClr val="tx1">
                    <a:lumMod val="95000"/>
                    <a:lumOff val="5000"/>
                  </a:schemeClr>
                </a:solidFill>
              </a:rPr>
              <a:t>78% of aging farmers reported taking prescription medications on a daily </a:t>
            </a:r>
            <a:r>
              <a:rPr lang="en-US" sz="3500" b="1" dirty="0" smtClean="0">
                <a:solidFill>
                  <a:schemeClr val="tx1">
                    <a:lumMod val="95000"/>
                    <a:lumOff val="5000"/>
                  </a:schemeClr>
                </a:solidFill>
              </a:rPr>
              <a:t>basis</a:t>
            </a:r>
            <a:endParaRPr lang="en-US" sz="3500" b="1" dirty="0">
              <a:solidFill>
                <a:schemeClr val="tx1">
                  <a:lumMod val="95000"/>
                  <a:lumOff val="5000"/>
                </a:schemeClr>
              </a:solidFill>
            </a:endParaRPr>
          </a:p>
          <a:p>
            <a:pPr marL="0" indent="0">
              <a:buNone/>
            </a:pPr>
            <a:endParaRPr lang="en-US" dirty="0"/>
          </a:p>
        </p:txBody>
      </p:sp>
      <p:pic>
        <p:nvPicPr>
          <p:cNvPr id="6" name="Picture 7" descr="MPj038671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21634" flipH="1" flipV="1">
            <a:off x="5913192" y="3726839"/>
            <a:ext cx="2259013" cy="16113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7260" y="6382011"/>
            <a:ext cx="4298934" cy="307777"/>
          </a:xfrm>
          <a:prstGeom prst="rect">
            <a:avLst/>
          </a:prstGeom>
          <a:solidFill>
            <a:schemeClr val="bg1">
              <a:lumMod val="95000"/>
            </a:schemeClr>
          </a:solidFill>
        </p:spPr>
        <p:txBody>
          <a:bodyPr wrap="none" rtlCol="0">
            <a:spAutoFit/>
          </a:bodyPr>
          <a:lstStyle/>
          <a:p>
            <a:r>
              <a:rPr lang="en-US" sz="1400" dirty="0" smtClean="0"/>
              <a:t>Study:  Sustained Work Indicators of Older Farmers</a:t>
            </a:r>
            <a:endParaRPr lang="en-US" sz="1400" dirty="0"/>
          </a:p>
        </p:txBody>
      </p:sp>
      <p:pic>
        <p:nvPicPr>
          <p:cNvPr id="8" name="Picture 4" descr="C:\Users\dtclau2\AppData\Local\Microsoft\Windows\Temporary Internet Files\Content.IE5\0NYEUOCK\MP900402126[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1067"/>
          <a:stretch/>
        </p:blipFill>
        <p:spPr bwMode="auto">
          <a:xfrm>
            <a:off x="609600" y="1066800"/>
            <a:ext cx="3250974" cy="149340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762000" y="3810000"/>
            <a:ext cx="5562600" cy="2133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85750" indent="-285750">
              <a:buFont typeface="Wingdings" pitchFamily="2" charset="2"/>
              <a:buChar char="§"/>
            </a:pPr>
            <a:r>
              <a:rPr lang="en-US" sz="3200" b="1" dirty="0" smtClean="0">
                <a:solidFill>
                  <a:schemeClr val="tx1">
                    <a:lumMod val="95000"/>
                    <a:lumOff val="5000"/>
                  </a:schemeClr>
                </a:solidFill>
              </a:rPr>
              <a:t>Nearly a third (31%) were not current on tetanus immunization or did not know if they were</a:t>
            </a:r>
          </a:p>
          <a:p>
            <a:endParaRPr lang="en-US" dirty="0">
              <a:solidFill>
                <a:schemeClr val="tx1">
                  <a:lumMod val="95000"/>
                  <a:lumOff val="5000"/>
                </a:schemeClr>
              </a:solidFill>
            </a:endParaRPr>
          </a:p>
        </p:txBody>
      </p:sp>
      <p:pic>
        <p:nvPicPr>
          <p:cNvPr id="10" name="Picture 2" descr="C:\Users\dtclau2\Desktop\Documents\My Files\Logos and Maps\College of Nursing PMS 28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5800" y="6248400"/>
            <a:ext cx="70773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5753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458200" cy="990600"/>
          </a:xfrm>
        </p:spPr>
        <p:txBody>
          <a:bodyPr>
            <a:normAutofit/>
          </a:bodyPr>
          <a:lstStyle/>
          <a:p>
            <a:r>
              <a:rPr lang="en-US" b="1" dirty="0"/>
              <a:t>What medications are you taking</a:t>
            </a:r>
            <a:r>
              <a:rPr lang="en-US" b="1" dirty="0" smtClean="0"/>
              <a:t>?</a:t>
            </a:r>
            <a:endParaRPr lang="en-US" b="1" dirty="0"/>
          </a:p>
        </p:txBody>
      </p:sp>
      <p:sp>
        <p:nvSpPr>
          <p:cNvPr id="4" name="Content Placeholder 2"/>
          <p:cNvSpPr txBox="1">
            <a:spLocks/>
          </p:cNvSpPr>
          <p:nvPr/>
        </p:nvSpPr>
        <p:spPr>
          <a:xfrm>
            <a:off x="369844" y="1828800"/>
            <a:ext cx="6248400" cy="4343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2400" b="1" dirty="0" smtClean="0"/>
              <a:t>Side effects</a:t>
            </a:r>
          </a:p>
          <a:p>
            <a:pPr marL="114300" indent="0">
              <a:buNone/>
            </a:pPr>
            <a:endParaRPr lang="en-US" sz="2400" b="1" dirty="0" smtClean="0"/>
          </a:p>
          <a:p>
            <a:r>
              <a:rPr lang="en-US" sz="2400" b="1" dirty="0" smtClean="0"/>
              <a:t>Dizziness</a:t>
            </a:r>
          </a:p>
          <a:p>
            <a:endParaRPr lang="en-US" sz="2400" b="1" dirty="0" smtClean="0"/>
          </a:p>
          <a:p>
            <a:r>
              <a:rPr lang="en-US" sz="2400" b="1" dirty="0" smtClean="0"/>
              <a:t>Postural hypotension</a:t>
            </a:r>
          </a:p>
          <a:p>
            <a:endParaRPr lang="en-US" sz="2400" b="1" dirty="0" smtClean="0"/>
          </a:p>
          <a:p>
            <a:r>
              <a:rPr lang="en-US" sz="2400" b="1" dirty="0" smtClean="0"/>
              <a:t>Dehydration </a:t>
            </a:r>
          </a:p>
          <a:p>
            <a:pPr>
              <a:buClr>
                <a:schemeClr val="tx1"/>
              </a:buClr>
              <a:buFont typeface="Wingdings" pitchFamily="2" charset="2"/>
              <a:buNone/>
            </a:pPr>
            <a:r>
              <a:rPr lang="en-US" sz="3200" dirty="0">
                <a:latin typeface="Arial" charset="0"/>
                <a:cs typeface="Arial" charset="0"/>
              </a:rPr>
              <a:t>	</a:t>
            </a:r>
          </a:p>
          <a:p>
            <a:pPr lvl="1"/>
            <a:endParaRPr lang="en-US" dirty="0"/>
          </a:p>
        </p:txBody>
      </p:sp>
      <p:pic>
        <p:nvPicPr>
          <p:cNvPr id="5" name="Picture 4" descr="C:\Users\dtclau2\AppData\Local\Microsoft\Windows\Temporary Internet Files\Content.IE5\0NYEUOCK\MP900402126[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1067"/>
          <a:stretch/>
        </p:blipFill>
        <p:spPr bwMode="auto">
          <a:xfrm>
            <a:off x="4800600" y="1996496"/>
            <a:ext cx="3250974" cy="149340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 name="Picture 2" descr="C:\Users\dtclau2\Desktop\Documents\My Files\Logos and Maps\College of Nursing PMS 2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096000"/>
            <a:ext cx="739775" cy="48619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EA6FC7B0-E8FC-4122-B22E-1F7633523AD2}" type="slidenum">
              <a:rPr lang="en-US" smtClean="0"/>
              <a:t>29</a:t>
            </a:fld>
            <a:endParaRPr lang="en-US"/>
          </a:p>
        </p:txBody>
      </p:sp>
    </p:spTree>
    <p:extLst>
      <p:ext uri="{BB962C8B-B14F-4D97-AF65-F5344CB8AC3E}">
        <p14:creationId xmlns:p14="http://schemas.microsoft.com/office/powerpoint/2010/main" val="18229803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662" y="711379"/>
            <a:ext cx="8430490" cy="1397179"/>
          </a:xfrm>
          <a:solidFill>
            <a:schemeClr val="bg1"/>
          </a:solidFill>
        </p:spPr>
        <p:txBody>
          <a:bodyPr>
            <a:normAutofit/>
          </a:bodyPr>
          <a:lstStyle/>
          <a:p>
            <a:r>
              <a:rPr lang="en-US" altLang="en-US" sz="4000" dirty="0">
                <a:latin typeface="Arial Rounded MT Bold" panose="020F0704030504030204" pitchFamily="34" charset="0"/>
              </a:rPr>
              <a:t>Protecting your health and safety as the years go by: </a:t>
            </a:r>
            <a:endParaRPr lang="en-US" sz="4000" b="1" dirty="0"/>
          </a:p>
        </p:txBody>
      </p:sp>
      <p:sp>
        <p:nvSpPr>
          <p:cNvPr id="3" name="Subtitle 2"/>
          <p:cNvSpPr>
            <a:spLocks noGrp="1"/>
          </p:cNvSpPr>
          <p:nvPr>
            <p:ph type="subTitle" idx="1"/>
          </p:nvPr>
        </p:nvSpPr>
        <p:spPr>
          <a:xfrm>
            <a:off x="1858352" y="5130442"/>
            <a:ext cx="5638800" cy="1143000"/>
          </a:xfrm>
        </p:spPr>
        <p:txBody>
          <a:bodyPr>
            <a:noAutofit/>
          </a:bodyPr>
          <a:lstStyle/>
          <a:p>
            <a:r>
              <a:rPr lang="en-US" sz="2000" dirty="0" smtClean="0">
                <a:solidFill>
                  <a:schemeClr val="accent1">
                    <a:lumMod val="50000"/>
                  </a:schemeClr>
                </a:solidFill>
              </a:rPr>
              <a:t>Deborah B. Reed, PhD, RN, FAAOHN</a:t>
            </a:r>
          </a:p>
          <a:p>
            <a:r>
              <a:rPr lang="en-US" sz="1400" dirty="0" smtClean="0">
                <a:solidFill>
                  <a:schemeClr val="accent1">
                    <a:lumMod val="50000"/>
                  </a:schemeClr>
                </a:solidFill>
              </a:rPr>
              <a:t>University of Kentucky College of Nursing</a:t>
            </a:r>
          </a:p>
          <a:p>
            <a:pPr>
              <a:spcBef>
                <a:spcPts val="900"/>
              </a:spcBef>
            </a:pPr>
            <a:r>
              <a:rPr lang="en-US" sz="2000" b="1" cap="none" dirty="0" smtClean="0">
                <a:solidFill>
                  <a:schemeClr val="accent1">
                    <a:lumMod val="50000"/>
                  </a:schemeClr>
                </a:solidFill>
              </a:rPr>
              <a:t>dbreed01@uky.edu</a:t>
            </a:r>
            <a:r>
              <a:rPr lang="en-US" sz="1400" b="1" cap="none" dirty="0" smtClean="0">
                <a:solidFill>
                  <a:schemeClr val="accent1">
                    <a:lumMod val="50000"/>
                  </a:schemeClr>
                </a:solidFill>
              </a:rPr>
              <a:t> </a:t>
            </a:r>
            <a:endParaRPr lang="en-US" sz="1400" b="1" cap="none" dirty="0">
              <a:solidFill>
                <a:schemeClr val="accent1">
                  <a:lumMod val="50000"/>
                </a:schemeClr>
              </a:solidFill>
            </a:endParaRPr>
          </a:p>
        </p:txBody>
      </p:sp>
      <p:sp>
        <p:nvSpPr>
          <p:cNvPr id="5" name="Title 1"/>
          <p:cNvSpPr txBox="1">
            <a:spLocks/>
          </p:cNvSpPr>
          <p:nvPr/>
        </p:nvSpPr>
        <p:spPr>
          <a:xfrm>
            <a:off x="256310" y="3352800"/>
            <a:ext cx="7772400" cy="1447800"/>
          </a:xfrm>
          <a:prstGeom prst="rect">
            <a:avLst/>
          </a:prstGeom>
        </p:spPr>
        <p:txBody>
          <a:bodyPr vert="horz" lIns="91440" tIns="45720" rIns="91440" bIns="45720" rtlCol="0" anchor="b" anchorCtr="0">
            <a:normAutofit fontScale="97500"/>
          </a:bodyPr>
          <a:lstStyle>
            <a:lvl1pPr algn="ctr" defTabSz="914400" rtl="0" eaLnBrk="1" latinLnBrk="0" hangingPunct="1">
              <a:spcBef>
                <a:spcPct val="0"/>
              </a:spcBef>
              <a:buNone/>
              <a:defRPr sz="4000" kern="1200" cap="all" baseline="0">
                <a:solidFill>
                  <a:schemeClr val="accent1">
                    <a:lumMod val="50000"/>
                  </a:schemeClr>
                </a:solidFill>
                <a:latin typeface="+mj-lt"/>
                <a:ea typeface="+mj-ea"/>
                <a:cs typeface="+mj-cs"/>
              </a:defRPr>
            </a:lvl1pPr>
          </a:lstStyle>
          <a:p>
            <a:endParaRPr lang="en-US" dirty="0"/>
          </a:p>
        </p:txBody>
      </p:sp>
      <p:pic>
        <p:nvPicPr>
          <p:cNvPr id="6" name="Picture 2" descr="C:\Users\dtclau2\Desktop\Documents\My Files\Logos and Maps\College of Nursing PMS 2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310" y="5413138"/>
            <a:ext cx="967271" cy="6357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amp;D with Tractor.jpg"/>
          <p:cNvPicPr>
            <a:picLocks noChangeAspect="1"/>
          </p:cNvPicPr>
          <p:nvPr/>
        </p:nvPicPr>
        <p:blipFill>
          <a:blip r:embed="rId4" cstate="print"/>
          <a:stretch>
            <a:fillRect/>
          </a:stretch>
        </p:blipFill>
        <p:spPr>
          <a:xfrm>
            <a:off x="4587154" y="1678374"/>
            <a:ext cx="3822209" cy="3122226"/>
          </a:xfrm>
          <a:prstGeom prst="rect">
            <a:avLst/>
          </a:prstGeom>
          <a:effectLst>
            <a:softEdge rad="317500"/>
          </a:effectLst>
        </p:spPr>
      </p:pic>
      <p:sp>
        <p:nvSpPr>
          <p:cNvPr id="4" name="Slide Number Placeholder 3"/>
          <p:cNvSpPr>
            <a:spLocks noGrp="1"/>
          </p:cNvSpPr>
          <p:nvPr>
            <p:ph type="sldNum" sz="quarter" idx="12"/>
          </p:nvPr>
        </p:nvSpPr>
        <p:spPr/>
        <p:txBody>
          <a:bodyPr/>
          <a:lstStyle/>
          <a:p>
            <a:fld id="{EA6FC7B0-E8FC-4122-B22E-1F7633523AD2}" type="slidenum">
              <a:rPr lang="en-US" smtClean="0"/>
              <a:t>3</a:t>
            </a:fld>
            <a:endParaRPr lang="en-US"/>
          </a:p>
        </p:txBody>
      </p:sp>
      <p:pic>
        <p:nvPicPr>
          <p:cNvPr id="8" name="Picture 3"/>
          <p:cNvPicPr>
            <a:picLocks noChangeAspect="1"/>
          </p:cNvPicPr>
          <p:nvPr/>
        </p:nvPicPr>
        <p:blipFill>
          <a:blip r:embed="rId5" cstate="print">
            <a:extLst>
              <a:ext uri="{28A0092B-C50C-407E-A947-70E740481C1C}">
                <a14:useLocalDpi xmlns:a14="http://schemas.microsoft.com/office/drawing/2010/main" val="0"/>
              </a:ext>
            </a:extLst>
          </a:blip>
          <a:srcRect b="6500"/>
          <a:stretch>
            <a:fillRect/>
          </a:stretch>
        </p:blipFill>
        <p:spPr bwMode="auto">
          <a:xfrm>
            <a:off x="457201" y="2675022"/>
            <a:ext cx="2514600" cy="2470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24822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065" y="304800"/>
            <a:ext cx="8229600" cy="1066800"/>
          </a:xfrm>
        </p:spPr>
        <p:txBody>
          <a:bodyPr/>
          <a:lstStyle/>
          <a:p>
            <a:r>
              <a:rPr lang="en-US" b="1" dirty="0" smtClean="0"/>
              <a:t>Assessing Physical Risk</a:t>
            </a:r>
            <a:endParaRPr lang="en-US" b="1" dirty="0"/>
          </a:p>
        </p:txBody>
      </p:sp>
      <p:sp>
        <p:nvSpPr>
          <p:cNvPr id="3" name="Content Placeholder 2"/>
          <p:cNvSpPr>
            <a:spLocks noGrp="1"/>
          </p:cNvSpPr>
          <p:nvPr>
            <p:ph idx="1"/>
          </p:nvPr>
        </p:nvSpPr>
        <p:spPr>
          <a:xfrm>
            <a:off x="304800" y="1828800"/>
            <a:ext cx="8229600" cy="3478212"/>
          </a:xfrm>
        </p:spPr>
        <p:txBody>
          <a:bodyPr>
            <a:normAutofit/>
          </a:bodyPr>
          <a:lstStyle/>
          <a:p>
            <a:r>
              <a:rPr lang="en-US" sz="3200" b="1" dirty="0">
                <a:solidFill>
                  <a:schemeClr val="tx1">
                    <a:lumMod val="75000"/>
                    <a:lumOff val="25000"/>
                  </a:schemeClr>
                </a:solidFill>
              </a:rPr>
              <a:t>Vision/hearing</a:t>
            </a:r>
          </a:p>
          <a:p>
            <a:r>
              <a:rPr lang="en-US" sz="3200" b="1" dirty="0" smtClean="0">
                <a:solidFill>
                  <a:schemeClr val="tx1">
                    <a:lumMod val="75000"/>
                    <a:lumOff val="25000"/>
                  </a:schemeClr>
                </a:solidFill>
              </a:rPr>
              <a:t>Balance</a:t>
            </a:r>
          </a:p>
          <a:p>
            <a:r>
              <a:rPr lang="en-US" sz="3200" b="1" dirty="0" smtClean="0">
                <a:solidFill>
                  <a:schemeClr val="tx1">
                    <a:lumMod val="75000"/>
                    <a:lumOff val="25000"/>
                  </a:schemeClr>
                </a:solidFill>
              </a:rPr>
              <a:t>Reaction time</a:t>
            </a:r>
          </a:p>
          <a:p>
            <a:r>
              <a:rPr lang="en-US" sz="3200" b="1" dirty="0" smtClean="0">
                <a:solidFill>
                  <a:schemeClr val="tx1">
                    <a:lumMod val="75000"/>
                    <a:lumOff val="25000"/>
                  </a:schemeClr>
                </a:solidFill>
              </a:rPr>
              <a:t>Range of motion (neck)</a:t>
            </a:r>
            <a:endParaRPr lang="en-US" sz="3200" b="1" dirty="0">
              <a:solidFill>
                <a:schemeClr val="tx1">
                  <a:lumMod val="75000"/>
                  <a:lumOff val="25000"/>
                </a:schemeClr>
              </a:solidFill>
            </a:endParaRPr>
          </a:p>
        </p:txBody>
      </p:sp>
      <p:pic>
        <p:nvPicPr>
          <p:cNvPr id="2050" name="Picture 2" descr="C:\Users\dtclau2\Desktop\Documents\Pictures\Carruth\Carruth Screen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524000"/>
            <a:ext cx="2405063" cy="181541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dtclau2\Desktop\Documents\Pictures\Carruth\Farmer in mobile unit.jpg"/>
          <p:cNvPicPr>
            <a:picLocks noChangeAspect="1" noChangeArrowheads="1"/>
          </p:cNvPicPr>
          <p:nvPr/>
        </p:nvPicPr>
        <p:blipFill rotWithShape="1">
          <a:blip r:embed="rId4">
            <a:extLst>
              <a:ext uri="{28A0092B-C50C-407E-A947-70E740481C1C}">
                <a14:useLocalDpi xmlns:a14="http://schemas.microsoft.com/office/drawing/2010/main" val="0"/>
              </a:ext>
            </a:extLst>
          </a:blip>
          <a:srcRect l="26471" t="15571" r="9559"/>
          <a:stretch/>
        </p:blipFill>
        <p:spPr bwMode="auto">
          <a:xfrm>
            <a:off x="5791200" y="4061012"/>
            <a:ext cx="2209800" cy="21873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dtclau2\Desktop\Documents\Pictures\Pictures\CLAUNCH\OLDER FARM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4468889"/>
            <a:ext cx="2528888" cy="16762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dtclau2\Desktop\Documents\My Files\Logos and Maps\College of Nursing PMS 28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6096000"/>
            <a:ext cx="739775" cy="48619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EA6FC7B0-E8FC-4122-B22E-1F7633523AD2}" type="slidenum">
              <a:rPr lang="en-US" smtClean="0"/>
              <a:t>30</a:t>
            </a:fld>
            <a:endParaRPr lang="en-US"/>
          </a:p>
        </p:txBody>
      </p:sp>
    </p:spTree>
    <p:extLst>
      <p:ext uri="{BB962C8B-B14F-4D97-AF65-F5344CB8AC3E}">
        <p14:creationId xmlns:p14="http://schemas.microsoft.com/office/powerpoint/2010/main" val="27019922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2582" y="304800"/>
            <a:ext cx="7805737" cy="1216025"/>
          </a:xfrm>
        </p:spPr>
        <p:txBody>
          <a:bodyPr/>
          <a:lstStyle/>
          <a:p>
            <a:pPr eaLnBrk="1" hangingPunct="1"/>
            <a:r>
              <a:rPr lang="en-US" b="1" dirty="0" smtClean="0"/>
              <a:t>Older Farmers at risk </a:t>
            </a:r>
          </a:p>
        </p:txBody>
      </p:sp>
      <p:pic>
        <p:nvPicPr>
          <p:cNvPr id="7" name="ClipArt Placeholder 6" descr="Older farmer with chainsaw.jpg"/>
          <p:cNvPicPr>
            <a:picLocks noGrp="1" noChangeAspect="1"/>
          </p:cNvPicPr>
          <p:nvPr>
            <p:ph type="clipArt" sz="half" idx="1"/>
          </p:nvPr>
        </p:nvPicPr>
        <p:blipFill>
          <a:blip r:embed="rId3" cstate="print"/>
          <a:stretch>
            <a:fillRect/>
          </a:stretch>
        </p:blipFill>
        <p:spPr>
          <a:xfrm>
            <a:off x="1828800" y="2700013"/>
            <a:ext cx="2438400" cy="3658964"/>
          </a:xfrm>
          <a:prstGeom prst="ellipse">
            <a:avLst/>
          </a:prstGeom>
        </p:spPr>
      </p:pic>
      <p:sp>
        <p:nvSpPr>
          <p:cNvPr id="12291" name="Rectangle 3"/>
          <p:cNvSpPr>
            <a:spLocks noGrp="1" noChangeArrowheads="1"/>
          </p:cNvSpPr>
          <p:nvPr>
            <p:ph type="body" sz="half" idx="2"/>
          </p:nvPr>
        </p:nvSpPr>
        <p:spPr>
          <a:xfrm>
            <a:off x="4648200" y="1790700"/>
            <a:ext cx="4114800" cy="4381500"/>
          </a:xfrm>
        </p:spPr>
        <p:txBody>
          <a:bodyPr>
            <a:noAutofit/>
          </a:bodyPr>
          <a:lstStyle/>
          <a:p>
            <a:pPr eaLnBrk="1" hangingPunct="1"/>
            <a:r>
              <a:rPr lang="en-US" sz="3200" b="1" dirty="0" smtClean="0"/>
              <a:t>Slowing reflexes</a:t>
            </a:r>
          </a:p>
          <a:p>
            <a:pPr eaLnBrk="1" hangingPunct="1"/>
            <a:r>
              <a:rPr lang="en-US" sz="3200" b="1" dirty="0" smtClean="0"/>
              <a:t>Physical wasting</a:t>
            </a:r>
          </a:p>
          <a:p>
            <a:pPr eaLnBrk="1" hangingPunct="1"/>
            <a:r>
              <a:rPr lang="en-US" sz="3200" b="1" dirty="0" smtClean="0"/>
              <a:t>Arthritis</a:t>
            </a:r>
          </a:p>
          <a:p>
            <a:pPr eaLnBrk="1" hangingPunct="1"/>
            <a:r>
              <a:rPr lang="en-US" sz="3200" b="1" dirty="0" smtClean="0"/>
              <a:t>Accelerated hearing loss</a:t>
            </a:r>
          </a:p>
          <a:p>
            <a:pPr eaLnBrk="1" hangingPunct="1"/>
            <a:r>
              <a:rPr lang="en-US" sz="3200" b="1" dirty="0" smtClean="0"/>
              <a:t>Cataracts</a:t>
            </a:r>
          </a:p>
          <a:p>
            <a:pPr eaLnBrk="1" hangingPunct="1"/>
            <a:r>
              <a:rPr lang="en-US" sz="3200" b="1" dirty="0" smtClean="0"/>
              <a:t>Skin cancer</a:t>
            </a:r>
          </a:p>
        </p:txBody>
      </p:sp>
      <p:pic>
        <p:nvPicPr>
          <p:cNvPr id="12292" name="Picture 6"/>
          <p:cNvPicPr>
            <a:picLocks noChangeAspect="1"/>
          </p:cNvPicPr>
          <p:nvPr/>
        </p:nvPicPr>
        <p:blipFill>
          <a:blip r:embed="rId4" cstate="print">
            <a:extLst>
              <a:ext uri="{28A0092B-C50C-407E-A947-70E740481C1C}">
                <a14:useLocalDpi xmlns:a14="http://schemas.microsoft.com/office/drawing/2010/main" val="0"/>
              </a:ext>
            </a:extLst>
          </a:blip>
          <a:srcRect l="12920" t="13283" b="21487"/>
          <a:stretch>
            <a:fillRect/>
          </a:stretch>
        </p:blipFill>
        <p:spPr bwMode="auto">
          <a:xfrm>
            <a:off x="304800" y="1447800"/>
            <a:ext cx="239946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dtclau2\Desktop\Documents\My Files\Logos and Maps\College of Nursing PMS 28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6096000"/>
            <a:ext cx="739775" cy="48619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4E273E8D-CCA3-4C19-946F-D9B8451461B1}" type="slidenum">
              <a:rPr lang="en-US" smtClean="0"/>
              <a:pPr>
                <a:defRPr/>
              </a:pPr>
              <a:t>31</a:t>
            </a:fld>
            <a:endParaRPr lang="en-US"/>
          </a:p>
        </p:txBody>
      </p:sp>
    </p:spTree>
    <p:extLst>
      <p:ext uri="{BB962C8B-B14F-4D97-AF65-F5344CB8AC3E}">
        <p14:creationId xmlns:p14="http://schemas.microsoft.com/office/powerpoint/2010/main" val="30015375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381000"/>
            <a:ext cx="7010400" cy="1447800"/>
          </a:xfrm>
        </p:spPr>
        <p:txBody>
          <a:bodyPr/>
          <a:lstStyle/>
          <a:p>
            <a:r>
              <a:rPr lang="en-US" b="1" dirty="0" smtClean="0"/>
              <a:t>Types of Adaptations </a:t>
            </a:r>
            <a:br>
              <a:rPr lang="en-US" b="1" dirty="0" smtClean="0"/>
            </a:br>
            <a:r>
              <a:rPr lang="en-US" b="1" dirty="0" smtClean="0"/>
              <a:t>(the farmers)</a:t>
            </a:r>
          </a:p>
        </p:txBody>
      </p:sp>
      <p:sp>
        <p:nvSpPr>
          <p:cNvPr id="16387" name="Content Placeholder 2"/>
          <p:cNvSpPr>
            <a:spLocks noGrp="1"/>
          </p:cNvSpPr>
          <p:nvPr>
            <p:ph idx="1"/>
          </p:nvPr>
        </p:nvSpPr>
        <p:spPr>
          <a:xfrm>
            <a:off x="430065" y="2075105"/>
            <a:ext cx="8229600" cy="3048000"/>
          </a:xfrm>
        </p:spPr>
        <p:txBody>
          <a:bodyPr>
            <a:normAutofit/>
          </a:bodyPr>
          <a:lstStyle/>
          <a:p>
            <a:r>
              <a:rPr lang="en-US" sz="2800" b="1" dirty="0" smtClean="0">
                <a:solidFill>
                  <a:schemeClr val="tx1"/>
                </a:solidFill>
              </a:rPr>
              <a:t>Use of ATVs and utility vehicles</a:t>
            </a:r>
          </a:p>
          <a:p>
            <a:r>
              <a:rPr lang="en-US" sz="2800" b="1" dirty="0" smtClean="0">
                <a:solidFill>
                  <a:schemeClr val="tx1"/>
                </a:solidFill>
              </a:rPr>
              <a:t>Increased use of communication devices</a:t>
            </a:r>
          </a:p>
          <a:p>
            <a:r>
              <a:rPr lang="en-US" sz="2800" b="1" dirty="0" smtClean="0">
                <a:solidFill>
                  <a:schemeClr val="tx1"/>
                </a:solidFill>
              </a:rPr>
              <a:t>physically demanding tasks</a:t>
            </a:r>
          </a:p>
          <a:p>
            <a:r>
              <a:rPr lang="en-US" sz="2800" b="1" dirty="0" smtClean="0">
                <a:solidFill>
                  <a:schemeClr val="tx1"/>
                </a:solidFill>
              </a:rPr>
              <a:t>Maintain machinery and equipment</a:t>
            </a:r>
          </a:p>
          <a:p>
            <a:r>
              <a:rPr lang="en-US" sz="2800" b="1" dirty="0" smtClean="0">
                <a:solidFill>
                  <a:schemeClr val="tx1"/>
                </a:solidFill>
              </a:rPr>
              <a:t>Plan your trips (walking) to conserve energy</a:t>
            </a:r>
          </a:p>
        </p:txBody>
      </p:sp>
      <p:sp>
        <p:nvSpPr>
          <p:cNvPr id="16390" name="Rectangle 6"/>
          <p:cNvSpPr>
            <a:spLocks noChangeArrowheads="1"/>
          </p:cNvSpPr>
          <p:nvPr/>
        </p:nvSpPr>
        <p:spPr bwMode="auto">
          <a:xfrm>
            <a:off x="116541" y="4925150"/>
            <a:ext cx="8991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i="1" dirty="0" smtClean="0"/>
              <a:t>“A 4-wheeler is better for chasing cows, but watch what you’re doing.” </a:t>
            </a:r>
            <a:endParaRPr lang="en-US" sz="2400" dirty="0"/>
          </a:p>
        </p:txBody>
      </p:sp>
      <p:sp>
        <p:nvSpPr>
          <p:cNvPr id="16397" name="Rectangle 13"/>
          <p:cNvSpPr>
            <a:spLocks noChangeArrowheads="1"/>
          </p:cNvSpPr>
          <p:nvPr/>
        </p:nvSpPr>
        <p:spPr bwMode="auto">
          <a:xfrm>
            <a:off x="1211218" y="5609978"/>
            <a:ext cx="63918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i="1" dirty="0" smtClean="0"/>
              <a:t>“Be sure somebody knows where your are.”</a:t>
            </a:r>
            <a:endParaRPr lang="en-US" sz="2400" dirty="0"/>
          </a:p>
        </p:txBody>
      </p:sp>
      <p:sp>
        <p:nvSpPr>
          <p:cNvPr id="16" name="TextBox 15"/>
          <p:cNvSpPr txBox="1"/>
          <p:nvPr/>
        </p:nvSpPr>
        <p:spPr>
          <a:xfrm>
            <a:off x="327260" y="6382011"/>
            <a:ext cx="4079899" cy="307777"/>
          </a:xfrm>
          <a:prstGeom prst="rect">
            <a:avLst/>
          </a:prstGeom>
          <a:solidFill>
            <a:schemeClr val="bg1">
              <a:lumMod val="95000"/>
            </a:schemeClr>
          </a:solidFill>
        </p:spPr>
        <p:txBody>
          <a:bodyPr wrap="none" rtlCol="0">
            <a:spAutoFit/>
          </a:bodyPr>
          <a:lstStyle/>
          <a:p>
            <a:r>
              <a:rPr lang="en-US" sz="1400" dirty="0" smtClean="0"/>
              <a:t>Study:  Safety Strategies for Older Adult Farmers</a:t>
            </a:r>
            <a:endParaRPr lang="en-US" sz="1400" dirty="0"/>
          </a:p>
        </p:txBody>
      </p:sp>
      <p:pic>
        <p:nvPicPr>
          <p:cNvPr id="2050" name="Picture 2" descr="C:\Users\dtclau2\Desktop\Documents\Pictures\ATV Study\P101002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73" t="9814" r="11944"/>
          <a:stretch/>
        </p:blipFill>
        <p:spPr bwMode="auto">
          <a:xfrm>
            <a:off x="6862455" y="228600"/>
            <a:ext cx="2114550" cy="185547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9" name="Picture 2" descr="C:\Users\dtclau2\Desktop\Documents\My Files\Logos and Maps\College of Nursing PMS 2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800" y="6248400"/>
            <a:ext cx="70773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1285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176118" y="457200"/>
            <a:ext cx="7010400" cy="1447800"/>
          </a:xfrm>
        </p:spPr>
        <p:txBody>
          <a:bodyPr/>
          <a:lstStyle/>
          <a:p>
            <a:r>
              <a:rPr lang="en-US" b="1" dirty="0" smtClean="0"/>
              <a:t>Types of Adaptations </a:t>
            </a:r>
            <a:br>
              <a:rPr lang="en-US" b="1" dirty="0" smtClean="0"/>
            </a:br>
            <a:r>
              <a:rPr lang="en-US" b="1" dirty="0" smtClean="0"/>
              <a:t>(the farmers)</a:t>
            </a:r>
          </a:p>
        </p:txBody>
      </p:sp>
      <p:sp>
        <p:nvSpPr>
          <p:cNvPr id="16387" name="Content Placeholder 2"/>
          <p:cNvSpPr>
            <a:spLocks noGrp="1"/>
          </p:cNvSpPr>
          <p:nvPr>
            <p:ph idx="1"/>
          </p:nvPr>
        </p:nvSpPr>
        <p:spPr>
          <a:xfrm>
            <a:off x="430065" y="2236470"/>
            <a:ext cx="8229600" cy="2587682"/>
          </a:xfrm>
        </p:spPr>
        <p:txBody>
          <a:bodyPr>
            <a:normAutofit fontScale="92500" lnSpcReduction="10000"/>
          </a:bodyPr>
          <a:lstStyle/>
          <a:p>
            <a:r>
              <a:rPr lang="en-US" sz="2800" b="1" dirty="0" smtClean="0">
                <a:solidFill>
                  <a:schemeClr val="tx1"/>
                </a:solidFill>
              </a:rPr>
              <a:t>Ease up how much you do; pace yourself</a:t>
            </a:r>
          </a:p>
          <a:p>
            <a:pPr lvl="1"/>
            <a:r>
              <a:rPr lang="en-US" sz="2400" b="1" dirty="0" smtClean="0">
                <a:solidFill>
                  <a:schemeClr val="tx1"/>
                </a:solidFill>
              </a:rPr>
              <a:t>Don’t get in a hurry; stop and rest</a:t>
            </a:r>
          </a:p>
          <a:p>
            <a:r>
              <a:rPr lang="en-US" sz="2800" b="1" dirty="0" smtClean="0">
                <a:solidFill>
                  <a:schemeClr val="tx1"/>
                </a:solidFill>
              </a:rPr>
              <a:t>Hire younger people to help do the more physically demanding tasks</a:t>
            </a:r>
          </a:p>
          <a:p>
            <a:r>
              <a:rPr lang="en-US" sz="2800" b="1" dirty="0" smtClean="0">
                <a:solidFill>
                  <a:schemeClr val="tx1"/>
                </a:solidFill>
              </a:rPr>
              <a:t>Relax – do more away from farm (vacation)</a:t>
            </a:r>
          </a:p>
          <a:p>
            <a:r>
              <a:rPr lang="en-US" sz="2800" b="1" dirty="0" smtClean="0">
                <a:solidFill>
                  <a:schemeClr val="tx1"/>
                </a:solidFill>
              </a:rPr>
              <a:t>Take nap breaks</a:t>
            </a:r>
            <a:endParaRPr lang="en-US" sz="2800" dirty="0" smtClean="0">
              <a:solidFill>
                <a:schemeClr val="tx1"/>
              </a:solidFill>
            </a:endParaRPr>
          </a:p>
        </p:txBody>
      </p:sp>
      <p:sp>
        <p:nvSpPr>
          <p:cNvPr id="16390" name="Rectangle 6"/>
          <p:cNvSpPr>
            <a:spLocks noChangeArrowheads="1"/>
          </p:cNvSpPr>
          <p:nvPr/>
        </p:nvSpPr>
        <p:spPr bwMode="auto">
          <a:xfrm>
            <a:off x="1667434" y="5031432"/>
            <a:ext cx="61049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i="1" dirty="0"/>
              <a:t>“Now I go out to feed at 7, used to go at 5</a:t>
            </a:r>
            <a:r>
              <a:rPr lang="en-US" sz="2400" i="1" dirty="0" smtClean="0"/>
              <a:t>.”</a:t>
            </a:r>
          </a:p>
        </p:txBody>
      </p:sp>
      <p:sp>
        <p:nvSpPr>
          <p:cNvPr id="16397" name="Rectangle 13"/>
          <p:cNvSpPr>
            <a:spLocks noChangeArrowheads="1"/>
          </p:cNvSpPr>
          <p:nvPr/>
        </p:nvSpPr>
        <p:spPr bwMode="auto">
          <a:xfrm>
            <a:off x="3077627" y="5638800"/>
            <a:ext cx="3426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dirty="0"/>
              <a:t>“When I get tired, I quit.”</a:t>
            </a:r>
            <a:endParaRPr lang="en-US" sz="2400" dirty="0"/>
          </a:p>
        </p:txBody>
      </p:sp>
      <p:sp>
        <p:nvSpPr>
          <p:cNvPr id="16" name="TextBox 15"/>
          <p:cNvSpPr txBox="1"/>
          <p:nvPr/>
        </p:nvSpPr>
        <p:spPr>
          <a:xfrm>
            <a:off x="327260" y="6382011"/>
            <a:ext cx="4079899" cy="307777"/>
          </a:xfrm>
          <a:prstGeom prst="rect">
            <a:avLst/>
          </a:prstGeom>
          <a:solidFill>
            <a:schemeClr val="bg1">
              <a:lumMod val="95000"/>
            </a:schemeClr>
          </a:solidFill>
        </p:spPr>
        <p:txBody>
          <a:bodyPr wrap="none" rtlCol="0">
            <a:spAutoFit/>
          </a:bodyPr>
          <a:lstStyle/>
          <a:p>
            <a:r>
              <a:rPr lang="en-US" sz="1400" dirty="0" smtClean="0"/>
              <a:t>Study:  Safety Strategies for Older Adult Farmers</a:t>
            </a:r>
            <a:endParaRPr lang="en-US" sz="1400" dirty="0"/>
          </a:p>
        </p:txBody>
      </p:sp>
      <p:pic>
        <p:nvPicPr>
          <p:cNvPr id="9" name="Picture 2" descr="C:\Users\dtclau2\Desktop\Documents\My Files\Logos and Maps\College of Nursing PMS 2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6248400"/>
            <a:ext cx="70773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2295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32601" y="-31376"/>
            <a:ext cx="8763000" cy="1600200"/>
          </a:xfrm>
        </p:spPr>
        <p:txBody>
          <a:bodyPr/>
          <a:lstStyle/>
          <a:p>
            <a:pPr>
              <a:lnSpc>
                <a:spcPct val="100000"/>
              </a:lnSpc>
            </a:pPr>
            <a:r>
              <a:rPr lang="en-US" b="1" dirty="0" smtClean="0"/>
              <a:t>Types of Adaptations</a:t>
            </a:r>
            <a:r>
              <a:rPr lang="en-US" b="1" dirty="0"/>
              <a:t/>
            </a:r>
            <a:br>
              <a:rPr lang="en-US" b="1" dirty="0"/>
            </a:br>
            <a:r>
              <a:rPr lang="en-US" sz="3600" b="1" dirty="0" smtClean="0"/>
              <a:t>(family members)</a:t>
            </a:r>
          </a:p>
        </p:txBody>
      </p:sp>
      <p:sp>
        <p:nvSpPr>
          <p:cNvPr id="17411" name="Content Placeholder 2"/>
          <p:cNvSpPr>
            <a:spLocks noGrp="1"/>
          </p:cNvSpPr>
          <p:nvPr>
            <p:ph idx="1"/>
          </p:nvPr>
        </p:nvSpPr>
        <p:spPr>
          <a:xfrm>
            <a:off x="291401" y="1474694"/>
            <a:ext cx="7691959" cy="4267200"/>
          </a:xfrm>
        </p:spPr>
        <p:txBody>
          <a:bodyPr>
            <a:normAutofit/>
          </a:bodyPr>
          <a:lstStyle/>
          <a:p>
            <a:endParaRPr lang="en-US" sz="3200" b="1" dirty="0" smtClean="0">
              <a:solidFill>
                <a:schemeClr val="tx1">
                  <a:lumMod val="65000"/>
                  <a:lumOff val="35000"/>
                </a:schemeClr>
              </a:solidFill>
            </a:endParaRPr>
          </a:p>
          <a:p>
            <a:r>
              <a:rPr lang="en-US" sz="3200" b="1" dirty="0" smtClean="0">
                <a:solidFill>
                  <a:schemeClr val="tx1">
                    <a:lumMod val="65000"/>
                    <a:lumOff val="35000"/>
                  </a:schemeClr>
                </a:solidFill>
              </a:rPr>
              <a:t>What they’ve done</a:t>
            </a:r>
          </a:p>
          <a:p>
            <a:pPr lvl="1"/>
            <a:r>
              <a:rPr lang="en-US" sz="2400" b="1" dirty="0" smtClean="0">
                <a:solidFill>
                  <a:schemeClr val="tx1"/>
                </a:solidFill>
              </a:rPr>
              <a:t>Selling part of farm to lessen work load</a:t>
            </a:r>
          </a:p>
          <a:p>
            <a:pPr lvl="1"/>
            <a:r>
              <a:rPr lang="en-US" sz="2400" b="1" dirty="0" smtClean="0">
                <a:solidFill>
                  <a:schemeClr val="tx1"/>
                </a:solidFill>
              </a:rPr>
              <a:t>Changing type of farm (e.g. from dairy to hay/beef cattle operation)</a:t>
            </a:r>
          </a:p>
          <a:p>
            <a:pPr lvl="1"/>
            <a:r>
              <a:rPr lang="en-US" sz="2400" b="1" dirty="0" smtClean="0">
                <a:solidFill>
                  <a:schemeClr val="tx1"/>
                </a:solidFill>
              </a:rPr>
              <a:t>Keep PTO shields on</a:t>
            </a:r>
          </a:p>
          <a:p>
            <a:pPr lvl="1"/>
            <a:r>
              <a:rPr lang="en-US" sz="2400" b="1" dirty="0" smtClean="0">
                <a:solidFill>
                  <a:schemeClr val="tx1"/>
                </a:solidFill>
              </a:rPr>
              <a:t>Planning task distribution ahead of time</a:t>
            </a:r>
          </a:p>
          <a:p>
            <a:pPr lvl="1"/>
            <a:endParaRPr lang="en-US" sz="800" b="1" dirty="0" smtClean="0">
              <a:solidFill>
                <a:schemeClr val="tx1"/>
              </a:solidFill>
            </a:endParaRPr>
          </a:p>
          <a:p>
            <a:pPr lvl="1"/>
            <a:endParaRPr lang="en-US" dirty="0" smtClean="0"/>
          </a:p>
          <a:p>
            <a:endParaRPr lang="en-US" dirty="0" smtClean="0"/>
          </a:p>
        </p:txBody>
      </p:sp>
      <p:sp>
        <p:nvSpPr>
          <p:cNvPr id="5" name="TextBox 4"/>
          <p:cNvSpPr txBox="1"/>
          <p:nvPr/>
        </p:nvSpPr>
        <p:spPr>
          <a:xfrm>
            <a:off x="327260" y="6382011"/>
            <a:ext cx="4079899" cy="307777"/>
          </a:xfrm>
          <a:prstGeom prst="rect">
            <a:avLst/>
          </a:prstGeom>
          <a:solidFill>
            <a:schemeClr val="bg1">
              <a:lumMod val="95000"/>
            </a:schemeClr>
          </a:solidFill>
        </p:spPr>
        <p:txBody>
          <a:bodyPr wrap="none" rtlCol="0">
            <a:spAutoFit/>
          </a:bodyPr>
          <a:lstStyle/>
          <a:p>
            <a:r>
              <a:rPr lang="en-US" sz="1400" dirty="0" smtClean="0"/>
              <a:t>Study:  Safety Strategies for Older Adult Farmers</a:t>
            </a:r>
            <a:endParaRPr lang="en-US" sz="1400" dirty="0"/>
          </a:p>
        </p:txBody>
      </p:sp>
      <p:pic>
        <p:nvPicPr>
          <p:cNvPr id="6" name="Picture 2" descr="C:\Users\dtclau2\Desktop\Documents\My Files\Logos and Maps\College of Nursing PMS 2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248400"/>
            <a:ext cx="707730" cy="4651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ts3.mm.bing.net/th?id=H.4576967469040114&amp;pid=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457699"/>
            <a:ext cx="2857500" cy="17907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ight Arrow 1"/>
          <p:cNvSpPr/>
          <p:nvPr/>
        </p:nvSpPr>
        <p:spPr>
          <a:xfrm>
            <a:off x="3917955" y="5231891"/>
            <a:ext cx="978408" cy="24231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ttp://ts3.mm.bing.net/th?id=H.4896805051698526&amp;pid=1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391023"/>
            <a:ext cx="2857500" cy="19240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9" name="Picture 5" descr="C:\Users\dtclau2\Desktop\Documents\Pictures\Pictures\CLAUNCH\Farm For Sale.jpg"/>
          <p:cNvPicPr>
            <a:picLocks noChangeAspect="1" noChangeArrowheads="1"/>
          </p:cNvPicPr>
          <p:nvPr/>
        </p:nvPicPr>
        <p:blipFill rotWithShape="1">
          <a:blip r:embed="rId5">
            <a:extLst>
              <a:ext uri="{28A0092B-C50C-407E-A947-70E740481C1C}">
                <a14:useLocalDpi xmlns:a14="http://schemas.microsoft.com/office/drawing/2010/main" val="0"/>
              </a:ext>
            </a:extLst>
          </a:blip>
          <a:srcRect l="37783" t="41069" r="38146" b="38461"/>
          <a:stretch/>
        </p:blipFill>
        <p:spPr bwMode="auto">
          <a:xfrm>
            <a:off x="7145078" y="381000"/>
            <a:ext cx="1461247" cy="186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3407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Types of Adaptations</a:t>
            </a:r>
            <a:br>
              <a:rPr lang="en-US" b="1" dirty="0"/>
            </a:br>
            <a:r>
              <a:rPr lang="en-US" sz="3600" b="1" dirty="0"/>
              <a:t>(family members)</a:t>
            </a:r>
            <a:endParaRPr lang="en-US" dirty="0"/>
          </a:p>
        </p:txBody>
      </p:sp>
      <p:sp>
        <p:nvSpPr>
          <p:cNvPr id="5" name="Content Placeholder 4"/>
          <p:cNvSpPr>
            <a:spLocks noGrp="1"/>
          </p:cNvSpPr>
          <p:nvPr>
            <p:ph idx="1"/>
          </p:nvPr>
        </p:nvSpPr>
        <p:spPr>
          <a:xfrm>
            <a:off x="381000" y="1905000"/>
            <a:ext cx="8229600" cy="3846279"/>
          </a:xfrm>
        </p:spPr>
        <p:txBody>
          <a:bodyPr/>
          <a:lstStyle/>
          <a:p>
            <a:r>
              <a:rPr lang="en-US" sz="3200" b="1" dirty="0">
                <a:solidFill>
                  <a:schemeClr val="tx1">
                    <a:lumMod val="65000"/>
                    <a:lumOff val="35000"/>
                  </a:schemeClr>
                </a:solidFill>
              </a:rPr>
              <a:t>What they could do</a:t>
            </a:r>
          </a:p>
          <a:p>
            <a:pPr lvl="1"/>
            <a:r>
              <a:rPr lang="en-US" sz="2600" b="1" dirty="0">
                <a:solidFill>
                  <a:schemeClr val="tx1"/>
                </a:solidFill>
              </a:rPr>
              <a:t>Find different tasks that aren’t as risky </a:t>
            </a:r>
          </a:p>
          <a:p>
            <a:pPr lvl="1"/>
            <a:r>
              <a:rPr lang="en-US" sz="2600" b="1" dirty="0">
                <a:solidFill>
                  <a:schemeClr val="tx1"/>
                </a:solidFill>
              </a:rPr>
              <a:t>Fix/repair equipment so someone else can do the job instead of the older farmer</a:t>
            </a:r>
          </a:p>
          <a:p>
            <a:pPr lvl="1"/>
            <a:r>
              <a:rPr lang="en-US" sz="2600" b="1" dirty="0">
                <a:solidFill>
                  <a:schemeClr val="tx1"/>
                </a:solidFill>
              </a:rPr>
              <a:t>Communication (keep him in sight; check-in)</a:t>
            </a:r>
          </a:p>
          <a:p>
            <a:pPr lvl="1"/>
            <a:r>
              <a:rPr lang="en-US" sz="2600" b="1" dirty="0">
                <a:solidFill>
                  <a:schemeClr val="tx1"/>
                </a:solidFill>
              </a:rPr>
              <a:t>Plan A – Plan B</a:t>
            </a:r>
          </a:p>
        </p:txBody>
      </p:sp>
      <p:pic>
        <p:nvPicPr>
          <p:cNvPr id="2050" name="Picture 2" descr="http://ts2.mm.bing.net/th?id=H.4950728392573481&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648200"/>
            <a:ext cx="2857500" cy="190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ttp://ts1.explicit.bing.net/th?id=H.4696715461199492&amp;pid=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95400" y="4648200"/>
            <a:ext cx="2535144" cy="19013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444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Arthritis resources</a:t>
            </a:r>
            <a:endParaRPr lang="en-US" dirty="0"/>
          </a:p>
        </p:txBody>
      </p:sp>
      <p:sp>
        <p:nvSpPr>
          <p:cNvPr id="3" name="Content Placeholder 2"/>
          <p:cNvSpPr>
            <a:spLocks noGrp="1"/>
          </p:cNvSpPr>
          <p:nvPr>
            <p:ph idx="1"/>
          </p:nvPr>
        </p:nvSpPr>
        <p:spPr>
          <a:xfrm>
            <a:off x="822959" y="2743200"/>
            <a:ext cx="7543801" cy="3049694"/>
          </a:xfrm>
        </p:spPr>
        <p:txBody>
          <a:bodyPr>
            <a:normAutofit/>
          </a:bodyPr>
          <a:lstStyle/>
          <a:p>
            <a:r>
              <a:rPr lang="en-US" sz="2800" dirty="0" smtClean="0"/>
              <a:t>CDC  web based program on living with arthritis </a:t>
            </a:r>
          </a:p>
          <a:p>
            <a:r>
              <a:rPr lang="en-US" sz="2800" dirty="0" smtClean="0"/>
              <a:t>Arthritis Foundation </a:t>
            </a:r>
          </a:p>
          <a:p>
            <a:r>
              <a:rPr lang="en-US" sz="2800" dirty="0" smtClean="0"/>
              <a:t>National AgrAbility – Arthritis and agriculture </a:t>
            </a:r>
            <a:endParaRPr lang="en-US" sz="2800" dirty="0"/>
          </a:p>
        </p:txBody>
      </p:sp>
      <p:pic>
        <p:nvPicPr>
          <p:cNvPr id="4" name="Picture 2" descr="C:\Documents and Settings\dtclau2\My Documents\My Pictures\ATV Study\P1010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86604"/>
            <a:ext cx="272415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Documents and Settings\dtclau2\My Documents\My Pictures\ATV Study\P10100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0"/>
            <a:ext cx="2522538"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941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Lessen the load</a:t>
            </a:r>
            <a:br>
              <a:rPr lang="en-US" b="1" dirty="0" smtClean="0"/>
            </a:br>
            <a:r>
              <a:rPr lang="en-US" b="1" dirty="0" smtClean="0"/>
              <a:t>Lighten the shock</a:t>
            </a:r>
            <a:endParaRPr lang="en-US" b="1" dirty="0"/>
          </a:p>
        </p:txBody>
      </p:sp>
      <p:sp>
        <p:nvSpPr>
          <p:cNvPr id="3" name="Content Placeholder 2"/>
          <p:cNvSpPr>
            <a:spLocks noGrp="1"/>
          </p:cNvSpPr>
          <p:nvPr>
            <p:ph idx="1"/>
          </p:nvPr>
        </p:nvSpPr>
        <p:spPr/>
        <p:txBody>
          <a:bodyPr>
            <a:normAutofit lnSpcReduction="10000"/>
          </a:bodyPr>
          <a:lstStyle/>
          <a:p>
            <a:r>
              <a:rPr lang="en-US" sz="3200" b="1" dirty="0" smtClean="0"/>
              <a:t>Use smaller buckets</a:t>
            </a:r>
          </a:p>
          <a:p>
            <a:r>
              <a:rPr lang="en-US" sz="3200" b="1" dirty="0" smtClean="0"/>
              <a:t>Use a small  wagon to transport heavy goods short distances</a:t>
            </a:r>
          </a:p>
          <a:p>
            <a:r>
              <a:rPr lang="en-US" sz="3200" b="1" dirty="0" smtClean="0"/>
              <a:t>Move feed troughs closer to fence or walkway</a:t>
            </a:r>
          </a:p>
          <a:p>
            <a:r>
              <a:rPr lang="en-US" sz="3200" b="1" dirty="0" smtClean="0"/>
              <a:t>Add bulk to handles (pool noodles or insulation pipe works well)</a:t>
            </a:r>
          </a:p>
          <a:p>
            <a:r>
              <a:rPr lang="en-US" sz="3200" b="1" dirty="0" smtClean="0"/>
              <a:t>Add shock absorbing mats/seats to tractors</a:t>
            </a:r>
          </a:p>
          <a:p>
            <a:endParaRPr lang="en-US" dirty="0" smtClean="0"/>
          </a:p>
        </p:txBody>
      </p:sp>
      <p:pic>
        <p:nvPicPr>
          <p:cNvPr id="4" name="Picture 8" descr="C:\Documents and Settings\dtclau2\My Documents\My Pictures\P1010657.JPG"/>
          <p:cNvPicPr>
            <a:picLocks noChangeAspect="1" noChangeArrowheads="1"/>
          </p:cNvPicPr>
          <p:nvPr/>
        </p:nvPicPr>
        <p:blipFill>
          <a:blip r:embed="rId2" cstate="print">
            <a:extLst>
              <a:ext uri="{28A0092B-C50C-407E-A947-70E740481C1C}">
                <a14:useLocalDpi xmlns:a14="http://schemas.microsoft.com/office/drawing/2010/main" val="0"/>
              </a:ext>
            </a:extLst>
          </a:blip>
          <a:srcRect t="8214" b="13753"/>
          <a:stretch>
            <a:fillRect/>
          </a:stretch>
        </p:blipFill>
        <p:spPr bwMode="auto">
          <a:xfrm>
            <a:off x="5187741" y="60960"/>
            <a:ext cx="3932547" cy="230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779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Lessen the load</a:t>
            </a:r>
            <a:endParaRPr lang="en-US" b="1" dirty="0"/>
          </a:p>
        </p:txBody>
      </p:sp>
      <p:sp>
        <p:nvSpPr>
          <p:cNvPr id="3" name="Content Placeholder 2"/>
          <p:cNvSpPr>
            <a:spLocks noGrp="1"/>
          </p:cNvSpPr>
          <p:nvPr>
            <p:ph idx="1"/>
          </p:nvPr>
        </p:nvSpPr>
        <p:spPr/>
        <p:txBody>
          <a:bodyPr/>
          <a:lstStyle/>
          <a:p>
            <a:r>
              <a:rPr lang="en-US" sz="3200" b="1" dirty="0" smtClean="0"/>
              <a:t>Get a work dog</a:t>
            </a:r>
          </a:p>
          <a:p>
            <a:r>
              <a:rPr lang="en-US" sz="3200" b="1" dirty="0" smtClean="0"/>
              <a:t>Use a walking stick</a:t>
            </a:r>
          </a:p>
          <a:p>
            <a:r>
              <a:rPr lang="en-US" sz="3200" b="1" dirty="0" smtClean="0"/>
              <a:t>Stretch out </a:t>
            </a:r>
          </a:p>
          <a:p>
            <a:r>
              <a:rPr lang="en-US" sz="3200" b="1" dirty="0" smtClean="0"/>
              <a:t>Keep multiples:</a:t>
            </a:r>
          </a:p>
          <a:p>
            <a:pPr lvl="1"/>
            <a:r>
              <a:rPr lang="en-US" sz="3000" b="1" dirty="0" smtClean="0"/>
              <a:t> Tools in truck, tractor and shop</a:t>
            </a:r>
          </a:p>
          <a:p>
            <a:pPr marL="201168" lvl="1" indent="0">
              <a:buNone/>
            </a:pPr>
            <a:r>
              <a:rPr lang="en-US" sz="3200" b="1" dirty="0" smtClean="0"/>
              <a:t>Keep a list – pencil and paper works fine!</a:t>
            </a:r>
          </a:p>
          <a:p>
            <a:pPr marL="201168" lvl="1" indent="0">
              <a:buNone/>
            </a:pPr>
            <a:r>
              <a:rPr lang="en-US" sz="3200" b="1" dirty="0" smtClean="0"/>
              <a:t>Accept help; give help</a:t>
            </a:r>
          </a:p>
          <a:p>
            <a:endParaRPr lang="en-US" dirty="0"/>
          </a:p>
        </p:txBody>
      </p:sp>
      <p:pic>
        <p:nvPicPr>
          <p:cNvPr id="4" name="Picture 5" descr="C:\Documents and Settings\dtclau2\My Documents\My Pictures\ATV Study\P10100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609600"/>
            <a:ext cx="2182813"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3587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2036" y="0"/>
            <a:ext cx="6096000" cy="1676400"/>
          </a:xfrm>
        </p:spPr>
        <p:txBody>
          <a:bodyPr/>
          <a:lstStyle/>
          <a:p>
            <a:r>
              <a:rPr lang="en-US" b="1" dirty="0" smtClean="0"/>
              <a:t>Balance Tests You Can Do at Home</a:t>
            </a:r>
            <a:endParaRPr lang="en-US" b="1" dirty="0"/>
          </a:p>
        </p:txBody>
      </p:sp>
      <p:sp>
        <p:nvSpPr>
          <p:cNvPr id="3" name="Content Placeholder 2"/>
          <p:cNvSpPr>
            <a:spLocks noGrp="1"/>
          </p:cNvSpPr>
          <p:nvPr>
            <p:ph idx="1"/>
          </p:nvPr>
        </p:nvSpPr>
        <p:spPr>
          <a:xfrm>
            <a:off x="381000" y="3048000"/>
            <a:ext cx="8229600" cy="3276600"/>
          </a:xfrm>
        </p:spPr>
        <p:txBody>
          <a:bodyPr>
            <a:normAutofit/>
          </a:bodyPr>
          <a:lstStyle/>
          <a:p>
            <a:r>
              <a:rPr lang="en-US" sz="2800" b="1" dirty="0">
                <a:solidFill>
                  <a:schemeClr val="tx1">
                    <a:lumMod val="75000"/>
                    <a:lumOff val="25000"/>
                  </a:schemeClr>
                </a:solidFill>
              </a:rPr>
              <a:t>http://</a:t>
            </a:r>
            <a:r>
              <a:rPr lang="en-US" sz="2800" b="1" dirty="0" smtClean="0">
                <a:solidFill>
                  <a:schemeClr val="tx1">
                    <a:lumMod val="75000"/>
                    <a:lumOff val="25000"/>
                  </a:schemeClr>
                </a:solidFill>
              </a:rPr>
              <a:t>www.fit-after-50-womens-health-magazine.com/balance-tests.html</a:t>
            </a:r>
          </a:p>
          <a:p>
            <a:r>
              <a:rPr lang="en-US" sz="2800" b="1" dirty="0">
                <a:solidFill>
                  <a:schemeClr val="tx1">
                    <a:lumMod val="75000"/>
                    <a:lumOff val="25000"/>
                  </a:schemeClr>
                </a:solidFill>
              </a:rPr>
              <a:t>http://www.realage.com/fitness/improve-your-balance</a:t>
            </a:r>
          </a:p>
        </p:txBody>
      </p:sp>
      <p:pic>
        <p:nvPicPr>
          <p:cNvPr id="3074" name="Picture 2" descr="http://www.topendsports.com/testing/images/balance1.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705738"/>
            <a:ext cx="3658036" cy="18573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ptclinic.com/websites/564/website/photos/BalanceDisorders.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872" y="228600"/>
            <a:ext cx="1791554" cy="24717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dtclau2\Desktop\Documents\My Files\Logos and Maps\College of Nursing PMS 28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5316" y="6096000"/>
            <a:ext cx="939614" cy="61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1664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457200" y="3276600"/>
            <a:ext cx="8229600" cy="3200400"/>
          </a:xfrm>
        </p:spPr>
        <p:txBody>
          <a:bodyPr/>
          <a:lstStyle/>
          <a:p>
            <a:r>
              <a:rPr lang="en-US" altLang="en-US" b="1" dirty="0" smtClean="0"/>
              <a:t>Farming is among the top three most hazardous industries in the nation. </a:t>
            </a:r>
          </a:p>
          <a:p>
            <a:r>
              <a:rPr lang="en-US" altLang="en-US" b="1" dirty="0" smtClean="0"/>
              <a:t>Older farmers have the highest fatality rates of any age group of farmers. </a:t>
            </a:r>
          </a:p>
          <a:p>
            <a:r>
              <a:rPr lang="en-US" altLang="en-US" b="1" dirty="0" smtClean="0"/>
              <a:t>Farmers rarely retire completely from their work</a:t>
            </a:r>
          </a:p>
          <a:p>
            <a:endParaRPr lang="en-US" altLang="en-US" b="1" dirty="0" smtClean="0"/>
          </a:p>
        </p:txBody>
      </p:sp>
      <p:pic>
        <p:nvPicPr>
          <p:cNvPr id="7171" name="Picture 33" descr="C:\Documents and Settings\dtclau2\My Documents\My Pictures\Warren Photos\P1000747.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2209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352800" y="914400"/>
            <a:ext cx="5334000" cy="1600200"/>
          </a:xfrm>
          <a:prstGeom prst="rect">
            <a:avLst/>
          </a:prstGeom>
          <a:noFill/>
          <a:ln w="9525">
            <a:noFill/>
            <a:miter lim="800000"/>
            <a:headEnd/>
            <a:tailEnd/>
          </a:ln>
        </p:spPr>
        <p:txBody>
          <a:bodyPr anchor="ctr">
            <a:normAutofit/>
          </a:bodyPr>
          <a:lstStyle/>
          <a:p>
            <a:pPr algn="ctr" fontAlgn="auto">
              <a:spcAft>
                <a:spcPts val="0"/>
              </a:spcAft>
              <a:defRPr/>
            </a:pPr>
            <a:r>
              <a:rPr lang="en-US" sz="4400" dirty="0">
                <a:latin typeface="Arial" charset="0"/>
              </a:rPr>
              <a:t>Magnitude of the Problem </a:t>
            </a:r>
            <a:endParaRPr lang="en-US" sz="4400" dirty="0">
              <a:latin typeface="+mj-lt"/>
              <a:ea typeface="+mj-ea"/>
              <a:cs typeface="+mj-cs"/>
            </a:endParaRPr>
          </a:p>
        </p:txBody>
      </p:sp>
    </p:spTree>
    <p:extLst>
      <p:ext uri="{BB962C8B-B14F-4D97-AF65-F5344CB8AC3E}">
        <p14:creationId xmlns:p14="http://schemas.microsoft.com/office/powerpoint/2010/main" val="334508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28600"/>
            <a:ext cx="8229600" cy="1143000"/>
          </a:xfrm>
        </p:spPr>
        <p:txBody>
          <a:bodyPr/>
          <a:lstStyle/>
          <a:p>
            <a:r>
              <a:rPr lang="en-US" b="1" dirty="0" smtClean="0"/>
              <a:t>Reaction Time Tests</a:t>
            </a:r>
            <a:endParaRPr lang="en-US" b="1" dirty="0"/>
          </a:p>
        </p:txBody>
      </p:sp>
      <p:sp>
        <p:nvSpPr>
          <p:cNvPr id="3" name="Content Placeholder 2"/>
          <p:cNvSpPr>
            <a:spLocks noGrp="1"/>
          </p:cNvSpPr>
          <p:nvPr>
            <p:ph idx="1"/>
          </p:nvPr>
        </p:nvSpPr>
        <p:spPr>
          <a:xfrm>
            <a:off x="457200" y="1981200"/>
            <a:ext cx="8610600" cy="990600"/>
          </a:xfrm>
        </p:spPr>
        <p:txBody>
          <a:bodyPr/>
          <a:lstStyle/>
          <a:p>
            <a:r>
              <a:rPr lang="en-US" b="1" dirty="0" smtClean="0">
                <a:solidFill>
                  <a:schemeClr val="tx1">
                    <a:lumMod val="95000"/>
                    <a:lumOff val="5000"/>
                  </a:schemeClr>
                </a:solidFill>
              </a:rPr>
              <a:t>http</a:t>
            </a:r>
            <a:r>
              <a:rPr lang="en-US" b="1" dirty="0">
                <a:solidFill>
                  <a:schemeClr val="tx1">
                    <a:lumMod val="95000"/>
                    <a:lumOff val="5000"/>
                  </a:schemeClr>
                </a:solidFill>
              </a:rPr>
              <a:t>://</a:t>
            </a:r>
            <a:r>
              <a:rPr lang="en-US" b="1" dirty="0" smtClean="0">
                <a:solidFill>
                  <a:schemeClr val="tx1">
                    <a:lumMod val="95000"/>
                    <a:lumOff val="5000"/>
                  </a:schemeClr>
                </a:solidFill>
              </a:rPr>
              <a:t>faculty.washington.edu/chudler/chreflex.html  </a:t>
            </a:r>
            <a:r>
              <a:rPr lang="en-US" dirty="0" smtClean="0">
                <a:solidFill>
                  <a:schemeClr val="tx1">
                    <a:lumMod val="95000"/>
                    <a:lumOff val="5000"/>
                  </a:schemeClr>
                </a:solidFill>
              </a:rPr>
              <a:t>(How fast are you?)</a:t>
            </a:r>
          </a:p>
          <a:p>
            <a:endParaRPr lang="en-US" dirty="0"/>
          </a:p>
        </p:txBody>
      </p:sp>
      <p:pic>
        <p:nvPicPr>
          <p:cNvPr id="1026" name="Picture 2" descr="C:\Users\dtclau2\AppData\Local\Microsoft\Windows\Temporary Internet Files\Content.IE5\U2N2TUGQ\MP90031425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623213">
            <a:off x="2565329" y="1722728"/>
            <a:ext cx="1280160" cy="36576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304800" y="4778508"/>
            <a:ext cx="8610600" cy="10226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b="1" dirty="0">
                <a:solidFill>
                  <a:schemeClr val="tx1"/>
                </a:solidFill>
              </a:rPr>
              <a:t>http://</a:t>
            </a:r>
            <a:r>
              <a:rPr lang="en-US" b="1" dirty="0" smtClean="0">
                <a:solidFill>
                  <a:schemeClr val="tx1"/>
                </a:solidFill>
              </a:rPr>
              <a:t>www.driveractive.com/tips/reaction.html </a:t>
            </a:r>
            <a:endParaRPr lang="en-US" b="1" dirty="0">
              <a:solidFill>
                <a:schemeClr val="tx1"/>
              </a:solidFill>
            </a:endParaRPr>
          </a:p>
          <a:p>
            <a:endParaRPr lang="en-US" dirty="0"/>
          </a:p>
        </p:txBody>
      </p:sp>
      <p:pic>
        <p:nvPicPr>
          <p:cNvPr id="1027" name="Picture 3" descr="C:\Users\dtclau2\AppData\Local\Microsoft\Windows\Temporary Internet Files\Content.IE5\XNNPK5NK\MC90041745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020273"/>
            <a:ext cx="1594409" cy="14677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dtclau2\Desktop\Documents\My Files\Logos and Maps\College of Nursing PMS 28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5316" y="6096000"/>
            <a:ext cx="939614" cy="61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0236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ctr" eaLnBrk="1" hangingPunct="1"/>
            <a:r>
              <a:rPr lang="en-US" b="1" dirty="0" smtClean="0"/>
              <a:t>WORK AND ITS MEANING</a:t>
            </a:r>
          </a:p>
        </p:txBody>
      </p:sp>
      <p:sp>
        <p:nvSpPr>
          <p:cNvPr id="24579" name="Rectangle 3"/>
          <p:cNvSpPr>
            <a:spLocks noGrp="1" noChangeArrowheads="1"/>
          </p:cNvSpPr>
          <p:nvPr>
            <p:ph type="body" sz="half" idx="1"/>
          </p:nvPr>
        </p:nvSpPr>
        <p:spPr>
          <a:xfrm>
            <a:off x="457200" y="1719470"/>
            <a:ext cx="4724400" cy="4343400"/>
          </a:xfrm>
        </p:spPr>
        <p:txBody>
          <a:bodyPr/>
          <a:lstStyle/>
          <a:p>
            <a:pPr eaLnBrk="1" hangingPunct="1"/>
            <a:r>
              <a:rPr lang="en-US" sz="2800" b="1" dirty="0" smtClean="0"/>
              <a:t>To be a farmer is to “carry on the family tradition”</a:t>
            </a:r>
          </a:p>
          <a:p>
            <a:pPr eaLnBrk="1" hangingPunct="1"/>
            <a:r>
              <a:rPr lang="en-US" sz="2800" b="1" dirty="0" smtClean="0"/>
              <a:t>To be a farmer is to become part of the land itself</a:t>
            </a:r>
          </a:p>
          <a:p>
            <a:pPr eaLnBrk="1" hangingPunct="1"/>
            <a:r>
              <a:rPr lang="en-US" sz="2800" b="1" dirty="0" smtClean="0"/>
              <a:t>Farming and farm work is a part of the self-identity</a:t>
            </a:r>
          </a:p>
          <a:p>
            <a:pPr eaLnBrk="1" hangingPunct="1"/>
            <a:endParaRPr lang="en-US" sz="2600" dirty="0" smtClean="0"/>
          </a:p>
          <a:p>
            <a:pPr eaLnBrk="1" hangingPunct="1"/>
            <a:endParaRPr lang="en-US" sz="2600" dirty="0" smtClean="0"/>
          </a:p>
        </p:txBody>
      </p:sp>
      <p:pic>
        <p:nvPicPr>
          <p:cNvPr id="24580" name="Picture 4" descr="3 generations"/>
          <p:cNvPicPr>
            <a:picLocks noGrp="1" noChangeAspect="1" noChangeArrowheads="1"/>
          </p:cNvPicPr>
          <p:nvPr>
            <p:ph sz="half" idx="2"/>
          </p:nvPr>
        </p:nvPicPr>
        <p:blipFill>
          <a:blip r:embed="rId3">
            <a:lum bright="12000" contrast="-12000"/>
            <a:extLst>
              <a:ext uri="{28A0092B-C50C-407E-A947-70E740481C1C}">
                <a14:useLocalDpi xmlns:a14="http://schemas.microsoft.com/office/drawing/2010/main" val="0"/>
              </a:ext>
            </a:extLst>
          </a:blip>
          <a:stretch>
            <a:fillRect/>
          </a:stretch>
        </p:blipFill>
        <p:spPr>
          <a:xfrm>
            <a:off x="5486400" y="1905000"/>
            <a:ext cx="3086100" cy="3442716"/>
          </a:xfrm>
          <a:noFill/>
          <a:effectLst>
            <a:softEdge rad="127000"/>
          </a:effectLst>
        </p:spPr>
      </p:pic>
      <p:sp>
        <p:nvSpPr>
          <p:cNvPr id="2" name="Slide Number Placeholder 1"/>
          <p:cNvSpPr>
            <a:spLocks noGrp="1"/>
          </p:cNvSpPr>
          <p:nvPr>
            <p:ph type="sldNum" sz="quarter" idx="12"/>
          </p:nvPr>
        </p:nvSpPr>
        <p:spPr/>
        <p:txBody>
          <a:bodyPr/>
          <a:lstStyle/>
          <a:p>
            <a:pPr>
              <a:defRPr/>
            </a:pPr>
            <a:fld id="{50AE2F79-71AE-450E-BB72-5A1CE0BD4340}" type="slidenum">
              <a:rPr lang="en-US" smtClean="0"/>
              <a:pPr>
                <a:defRPr/>
              </a:pPr>
              <a:t>41</a:t>
            </a:fld>
            <a:endParaRPr lang="en-US"/>
          </a:p>
        </p:txBody>
      </p:sp>
    </p:spTree>
    <p:extLst>
      <p:ext uri="{BB962C8B-B14F-4D97-AF65-F5344CB8AC3E}">
        <p14:creationId xmlns:p14="http://schemas.microsoft.com/office/powerpoint/2010/main" val="12600287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81000"/>
            <a:ext cx="8229600" cy="990600"/>
          </a:xfrm>
        </p:spPr>
        <p:txBody>
          <a:bodyPr/>
          <a:lstStyle/>
          <a:p>
            <a:r>
              <a:rPr lang="en-US" b="1" dirty="0" smtClean="0"/>
              <a:t>Farmers and Depression</a:t>
            </a:r>
            <a:endParaRPr lang="en-US" b="1" dirty="0"/>
          </a:p>
        </p:txBody>
      </p:sp>
      <p:sp>
        <p:nvSpPr>
          <p:cNvPr id="3" name="Content Placeholder 2"/>
          <p:cNvSpPr>
            <a:spLocks noGrp="1"/>
          </p:cNvSpPr>
          <p:nvPr>
            <p:ph idx="1"/>
          </p:nvPr>
        </p:nvSpPr>
        <p:spPr>
          <a:xfrm>
            <a:off x="307356" y="1828800"/>
            <a:ext cx="8229600" cy="1523999"/>
          </a:xfrm>
        </p:spPr>
        <p:txBody>
          <a:bodyPr/>
          <a:lstStyle/>
          <a:p>
            <a:r>
              <a:rPr lang="en-US" b="1" dirty="0" smtClean="0">
                <a:solidFill>
                  <a:schemeClr val="tx1">
                    <a:lumMod val="95000"/>
                    <a:lumOff val="5000"/>
                  </a:schemeClr>
                </a:solidFill>
              </a:rPr>
              <a:t>Farmers </a:t>
            </a:r>
            <a:r>
              <a:rPr lang="en-US" b="1" dirty="0">
                <a:solidFill>
                  <a:schemeClr val="tx1">
                    <a:lumMod val="95000"/>
                    <a:lumOff val="5000"/>
                  </a:schemeClr>
                </a:solidFill>
              </a:rPr>
              <a:t>have one of the highest suicide rates of any occupation</a:t>
            </a:r>
          </a:p>
          <a:p>
            <a:r>
              <a:rPr lang="en-US" b="1" dirty="0">
                <a:solidFill>
                  <a:schemeClr val="tx1">
                    <a:lumMod val="95000"/>
                    <a:lumOff val="5000"/>
                  </a:schemeClr>
                </a:solidFill>
              </a:rPr>
              <a:t>Peaks at oldest ages</a:t>
            </a:r>
          </a:p>
          <a:p>
            <a:r>
              <a:rPr lang="en-US" b="1" dirty="0">
                <a:solidFill>
                  <a:schemeClr val="tx1">
                    <a:lumMod val="95000"/>
                    <a:lumOff val="5000"/>
                  </a:schemeClr>
                </a:solidFill>
              </a:rPr>
              <a:t>Males are at higher risk than females</a:t>
            </a:r>
          </a:p>
          <a:p>
            <a:endParaRPr lang="en-US" dirty="0"/>
          </a:p>
        </p:txBody>
      </p:sp>
      <p:sp>
        <p:nvSpPr>
          <p:cNvPr id="4" name="Rectangle 3"/>
          <p:cNvSpPr/>
          <p:nvPr/>
        </p:nvSpPr>
        <p:spPr>
          <a:xfrm>
            <a:off x="276939" y="3215162"/>
            <a:ext cx="6504861" cy="646331"/>
          </a:xfrm>
          <a:prstGeom prst="rect">
            <a:avLst/>
          </a:prstGeom>
        </p:spPr>
        <p:txBody>
          <a:bodyPr wrap="square">
            <a:spAutoFit/>
          </a:bodyPr>
          <a:lstStyle/>
          <a:p>
            <a:pPr marL="114300" indent="0">
              <a:buNone/>
            </a:pPr>
            <a:r>
              <a:rPr lang="en-US" sz="1200" dirty="0" smtClean="0">
                <a:latin typeface="+mj-lt"/>
              </a:rPr>
              <a:t>Browning, S.R., </a:t>
            </a:r>
            <a:r>
              <a:rPr lang="en-US" sz="1200" dirty="0" err="1" smtClean="0">
                <a:latin typeface="+mj-lt"/>
              </a:rPr>
              <a:t>Westneat</a:t>
            </a:r>
            <a:r>
              <a:rPr lang="en-US" sz="1200" dirty="0" smtClean="0">
                <a:latin typeface="+mj-lt"/>
              </a:rPr>
              <a:t>, S.C., &amp; McKnight, R.H. (2008). Suicides among farmers in three southeastern states, 1990‐1998. </a:t>
            </a:r>
            <a:r>
              <a:rPr lang="en-US" sz="1200" i="1" dirty="0" smtClean="0">
                <a:latin typeface="+mj-lt"/>
              </a:rPr>
              <a:t>Journal of Agricultural Safety and Health</a:t>
            </a:r>
            <a:r>
              <a:rPr lang="en-US" sz="1200" dirty="0" smtClean="0">
                <a:latin typeface="+mj-lt"/>
              </a:rPr>
              <a:t>, 14(4): 461-472.</a:t>
            </a:r>
            <a:endParaRPr lang="en-US" sz="1200" dirty="0">
              <a:latin typeface="+mj-lt"/>
            </a:endParaRPr>
          </a:p>
        </p:txBody>
      </p:sp>
      <p:pic>
        <p:nvPicPr>
          <p:cNvPr id="1026" name="Picture 2" descr="C:\Users\dtclau2\Desktop\Documents\Pictures\ATV Study\P10100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874745"/>
            <a:ext cx="26670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dtclau2\Desktop\Documents\Pictures\Pictures\CLAUNCH\Farm For Sa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3464081"/>
            <a:ext cx="1602756" cy="24109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dtclau2\Desktop\Documents\Pictures\P101063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6178" y="3874745"/>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dtclau2\Desktop\Documents\My Files\Logos and Maps\College of Nursing PMS 28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6096000"/>
            <a:ext cx="739775" cy="48619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EA6FC7B0-E8FC-4122-B22E-1F7633523AD2}" type="slidenum">
              <a:rPr lang="en-US" smtClean="0"/>
              <a:t>42</a:t>
            </a:fld>
            <a:endParaRPr lang="en-US"/>
          </a:p>
        </p:txBody>
      </p:sp>
    </p:spTree>
    <p:extLst>
      <p:ext uri="{BB962C8B-B14F-4D97-AF65-F5344CB8AC3E}">
        <p14:creationId xmlns:p14="http://schemas.microsoft.com/office/powerpoint/2010/main" val="251969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60672" cy="1039427"/>
          </a:xfrm>
        </p:spPr>
        <p:txBody>
          <a:bodyPr/>
          <a:lstStyle/>
          <a:p>
            <a:r>
              <a:rPr lang="en-US" b="1" dirty="0" smtClean="0"/>
              <a:t>Suicide rates by age groups</a:t>
            </a:r>
            <a:endParaRPr lang="en-US" b="1" dirty="0"/>
          </a:p>
        </p:txBody>
      </p:sp>
      <p:sp>
        <p:nvSpPr>
          <p:cNvPr id="3" name="TextBox 2"/>
          <p:cNvSpPr txBox="1"/>
          <p:nvPr/>
        </p:nvSpPr>
        <p:spPr>
          <a:xfrm>
            <a:off x="2973016" y="1066800"/>
            <a:ext cx="3655168" cy="276999"/>
          </a:xfrm>
          <a:prstGeom prst="rect">
            <a:avLst/>
          </a:prstGeom>
          <a:noFill/>
        </p:spPr>
        <p:txBody>
          <a:bodyPr wrap="none" rtlCol="0">
            <a:spAutoFit/>
          </a:bodyPr>
          <a:lstStyle/>
          <a:p>
            <a:r>
              <a:rPr lang="en-US" sz="1200" dirty="0" smtClean="0"/>
              <a:t>Source: Browning, </a:t>
            </a:r>
            <a:r>
              <a:rPr lang="en-US" sz="1200" dirty="0" err="1" smtClean="0"/>
              <a:t>Westneat</a:t>
            </a:r>
            <a:r>
              <a:rPr lang="en-US" sz="1200" dirty="0" smtClean="0"/>
              <a:t>, &amp; McKnight, 2008</a:t>
            </a:r>
            <a:endParaRPr lang="en-US" sz="1200" dirty="0"/>
          </a:p>
        </p:txBody>
      </p:sp>
      <p:pic>
        <p:nvPicPr>
          <p:cNvPr id="12" name="Picture 11"/>
          <p:cNvPicPr/>
          <p:nvPr/>
        </p:nvPicPr>
        <p:blipFill>
          <a:blip r:embed="rId3"/>
          <a:stretch>
            <a:fillRect/>
          </a:stretch>
        </p:blipFill>
        <p:spPr>
          <a:xfrm>
            <a:off x="1219200" y="1464365"/>
            <a:ext cx="7162800" cy="5146714"/>
          </a:xfrm>
          <a:prstGeom prst="rect">
            <a:avLst/>
          </a:prstGeom>
        </p:spPr>
      </p:pic>
      <p:pic>
        <p:nvPicPr>
          <p:cNvPr id="5" name="Picture 2" descr="C:\Users\dtclau2\Desktop\Documents\My Files\Logos and Maps\College of Nursing PMS 2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6096000"/>
            <a:ext cx="739775" cy="48619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EA6FC7B0-E8FC-4122-B22E-1F7633523AD2}" type="slidenum">
              <a:rPr lang="en-US" smtClean="0"/>
              <a:t>43</a:t>
            </a:fld>
            <a:endParaRPr lang="en-US"/>
          </a:p>
        </p:txBody>
      </p:sp>
    </p:spTree>
    <p:extLst>
      <p:ext uri="{BB962C8B-B14F-4D97-AF65-F5344CB8AC3E}">
        <p14:creationId xmlns:p14="http://schemas.microsoft.com/office/powerpoint/2010/main" val="4441742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itle 4"/>
          <p:cNvSpPr>
            <a:spLocks noGrp="1"/>
          </p:cNvSpPr>
          <p:nvPr>
            <p:ph type="title"/>
          </p:nvPr>
        </p:nvSpPr>
        <p:spPr>
          <a:xfrm>
            <a:off x="615950" y="5002213"/>
            <a:ext cx="7696200" cy="1362075"/>
          </a:xfrm>
        </p:spPr>
        <p:txBody>
          <a:bodyPr>
            <a:normAutofit fontScale="90000"/>
          </a:bodyPr>
          <a:lstStyle/>
          <a:p>
            <a:pPr eaLnBrk="1" fontAlgn="auto" hangingPunct="1">
              <a:spcAft>
                <a:spcPts val="0"/>
              </a:spcAft>
              <a:defRPr/>
            </a:pPr>
            <a:r>
              <a:rPr lang="en-US" dirty="0" smtClean="0"/>
              <a:t>  </a:t>
            </a:r>
            <a:br>
              <a:rPr lang="en-US" dirty="0" smtClean="0"/>
            </a:br>
            <a:r>
              <a:rPr lang="en-US" dirty="0" smtClean="0"/>
              <a:t>Loss of Family Member</a:t>
            </a:r>
            <a:endParaRPr lang="en-US" dirty="0"/>
          </a:p>
        </p:txBody>
      </p:sp>
      <p:pic>
        <p:nvPicPr>
          <p:cNvPr id="3" name="Picture 2" descr="_DSC0145.JPG"/>
          <p:cNvPicPr>
            <a:picLocks noChangeAspect="1"/>
          </p:cNvPicPr>
          <p:nvPr/>
        </p:nvPicPr>
        <p:blipFill>
          <a:blip r:embed="rId3" cstate="print"/>
          <a:srcRect l="16788"/>
          <a:stretch>
            <a:fillRect/>
          </a:stretch>
        </p:blipFill>
        <p:spPr>
          <a:xfrm>
            <a:off x="1752600" y="609600"/>
            <a:ext cx="3346708" cy="267150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460" name="TextBox 3"/>
          <p:cNvSpPr txBox="1">
            <a:spLocks noChangeArrowheads="1"/>
          </p:cNvSpPr>
          <p:nvPr/>
        </p:nvSpPr>
        <p:spPr bwMode="auto">
          <a:xfrm>
            <a:off x="5545138" y="990600"/>
            <a:ext cx="306546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latin typeface="Corbel" panose="020B0503020204020204" pitchFamily="34" charset="0"/>
              </a:rPr>
              <a:t>“</a:t>
            </a:r>
            <a:r>
              <a:rPr lang="en-US" altLang="en-US" b="1" i="1" dirty="0">
                <a:latin typeface="Corbel" panose="020B0503020204020204" pitchFamily="34" charset="0"/>
              </a:rPr>
              <a:t>I think the thing that maybe has been the hardest for me is... making decisions... for over 50 years you’ve had someone to talk things over with and now you have to make a decision by yourself.” Comments of a 77 year old farm widow (</a:t>
            </a:r>
            <a:r>
              <a:rPr lang="en-US" altLang="en-US" b="1" i="1" dirty="0" err="1">
                <a:latin typeface="Corbel" panose="020B0503020204020204" pitchFamily="34" charset="0"/>
              </a:rPr>
              <a:t>Scheerer</a:t>
            </a:r>
            <a:r>
              <a:rPr lang="en-US" altLang="en-US" b="1" i="1" dirty="0">
                <a:latin typeface="Corbel" panose="020B0503020204020204" pitchFamily="34" charset="0"/>
              </a:rPr>
              <a:t> and Brandt, 2001).</a:t>
            </a:r>
          </a:p>
        </p:txBody>
      </p:sp>
    </p:spTree>
    <p:extLst>
      <p:ext uri="{BB962C8B-B14F-4D97-AF65-F5344CB8AC3E}">
        <p14:creationId xmlns:p14="http://schemas.microsoft.com/office/powerpoint/2010/main" val="33428939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3"/>
          <p:cNvSpPr txBox="1">
            <a:spLocks noChangeArrowheads="1"/>
          </p:cNvSpPr>
          <p:nvPr/>
        </p:nvSpPr>
        <p:spPr bwMode="auto">
          <a:xfrm>
            <a:off x="762000" y="1143000"/>
            <a:ext cx="7848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Bookman Old Style" panose="02050604050505020204" pitchFamily="18" charset="0"/>
              </a:rPr>
              <a:t>“People have asked me over the years why I haven’t quit doing horses since I’ve been hurt so much. It’s something you love to do. We’re all going to die. I would rather die doing what I love to do than die in a nursing home… I know it sounds crazy, </a:t>
            </a:r>
          </a:p>
        </p:txBody>
      </p:sp>
      <p:pic>
        <p:nvPicPr>
          <p:cNvPr id="11280" name="Picture 16" descr="C:\Documents and Settings\dtclau2\Local Settings\Temporary Internet Files\Content.IE5\VBETBDZL\MP900262810[1].jpg"/>
          <p:cNvPicPr>
            <a:picLocks noChangeAspect="1" noChangeArrowheads="1"/>
          </p:cNvPicPr>
          <p:nvPr/>
        </p:nvPicPr>
        <p:blipFill>
          <a:blip r:embed="rId2" cstate="print"/>
          <a:srcRect/>
          <a:stretch>
            <a:fillRect/>
          </a:stretch>
        </p:blipFill>
        <p:spPr bwMode="auto">
          <a:xfrm>
            <a:off x="533400" y="3810000"/>
            <a:ext cx="3657600" cy="2438400"/>
          </a:xfrm>
          <a:prstGeom prst="rect">
            <a:avLst/>
          </a:prstGeom>
          <a:noFill/>
          <a:effectLst>
            <a:softEdge rad="317500"/>
          </a:effectLst>
        </p:spPr>
      </p:pic>
      <p:sp>
        <p:nvSpPr>
          <p:cNvPr id="19460" name="TextBox 18"/>
          <p:cNvSpPr txBox="1">
            <a:spLocks noChangeArrowheads="1"/>
          </p:cNvSpPr>
          <p:nvPr/>
        </p:nvSpPr>
        <p:spPr bwMode="auto">
          <a:xfrm>
            <a:off x="4191000" y="3733800"/>
            <a:ext cx="4419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latin typeface="Bookman Old Style" panose="02050604050505020204" pitchFamily="18" charset="0"/>
              </a:rPr>
              <a:t>but when you love something that much, you don’t give it up. You just try to be more wise about what you do.”</a:t>
            </a:r>
          </a:p>
        </p:txBody>
      </p:sp>
    </p:spTree>
    <p:extLst>
      <p:ext uri="{BB962C8B-B14F-4D97-AF65-F5344CB8AC3E}">
        <p14:creationId xmlns:p14="http://schemas.microsoft.com/office/powerpoint/2010/main" val="30047620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j0178453"/>
          <p:cNvPicPr>
            <a:picLocks noGrp="1" noChangeAspect="1" noChangeArrowheads="1"/>
          </p:cNvPicPr>
          <p:nvPr>
            <p:ph type="ctrTitle" idx="4294967295"/>
          </p:nvPr>
        </p:nvPicPr>
        <p:blipFill>
          <a:blip r:embed="rId3"/>
          <a:stretch>
            <a:fillRect/>
          </a:stretch>
        </p:blipFill>
        <p:spPr>
          <a:xfrm>
            <a:off x="1960562" y="3045952"/>
            <a:ext cx="4876800" cy="3248628"/>
          </a:xfrm>
          <a:effectLst>
            <a:softEdge rad="112500"/>
          </a:effectLst>
        </p:spPr>
      </p:pic>
      <p:sp>
        <p:nvSpPr>
          <p:cNvPr id="13315" name="Rectangle 5"/>
          <p:cNvSpPr>
            <a:spLocks noGrp="1" noChangeArrowheads="1"/>
          </p:cNvSpPr>
          <p:nvPr>
            <p:ph type="subTitle" idx="4294967295"/>
          </p:nvPr>
        </p:nvSpPr>
        <p:spPr>
          <a:xfrm>
            <a:off x="228600" y="1371600"/>
            <a:ext cx="8686800" cy="1295400"/>
          </a:xfrm>
          <a:solidFill>
            <a:srgbClr val="C6C595"/>
          </a:solidFill>
        </p:spPr>
        <p:txBody>
          <a:bodyPr>
            <a:normAutofit lnSpcReduction="10000"/>
          </a:bodyPr>
          <a:lstStyle/>
          <a:p>
            <a:pPr algn="ctr">
              <a:buFont typeface="Arial" charset="0"/>
              <a:buNone/>
              <a:defRPr/>
            </a:pPr>
            <a:r>
              <a:rPr lang="en-US" sz="4000" dirty="0" smtClean="0">
                <a:cs typeface="Arial" charset="0"/>
              </a:rPr>
              <a:t>“I can’t imagine not farming. </a:t>
            </a:r>
          </a:p>
          <a:p>
            <a:pPr algn="ctr">
              <a:buFont typeface="Arial" charset="0"/>
              <a:buNone/>
              <a:defRPr/>
            </a:pPr>
            <a:r>
              <a:rPr lang="en-US" sz="4000" dirty="0" smtClean="0">
                <a:cs typeface="Arial" charset="0"/>
              </a:rPr>
              <a:t>I’d rather die than not farm…”</a:t>
            </a:r>
          </a:p>
        </p:txBody>
      </p:sp>
      <p:sp>
        <p:nvSpPr>
          <p:cNvPr id="5" name="Rectangle 2"/>
          <p:cNvSpPr txBox="1">
            <a:spLocks noChangeArrowheads="1"/>
          </p:cNvSpPr>
          <p:nvPr/>
        </p:nvSpPr>
        <p:spPr>
          <a:xfrm>
            <a:off x="1143000" y="457200"/>
            <a:ext cx="6511925" cy="762000"/>
          </a:xfrm>
          <a:prstGeom prst="rect">
            <a:avLst/>
          </a:prstGeom>
        </p:spPr>
        <p:txBody>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pPr algn="ctr" eaLnBrk="1" hangingPunct="1">
              <a:defRPr/>
            </a:pPr>
            <a:r>
              <a:rPr lang="en-US" kern="0" dirty="0" smtClean="0"/>
              <a:t>So Why Farm?</a:t>
            </a:r>
          </a:p>
        </p:txBody>
      </p:sp>
      <p:pic>
        <p:nvPicPr>
          <p:cNvPr id="6" name="Picture 2" descr="C:\Users\dtclau2\Desktop\Documents\My Files\Logos and Maps\College of Nursing All Blac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800" y="6096000"/>
            <a:ext cx="721492" cy="47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EA6FC7B0-E8FC-4122-B22E-1F7633523AD2}" type="slidenum">
              <a:rPr lang="en-US" smtClean="0"/>
              <a:t>46</a:t>
            </a:fld>
            <a:endParaRPr lang="en-US"/>
          </a:p>
        </p:txBody>
      </p:sp>
    </p:spTree>
    <p:extLst>
      <p:ext uri="{BB962C8B-B14F-4D97-AF65-F5344CB8AC3E}">
        <p14:creationId xmlns:p14="http://schemas.microsoft.com/office/powerpoint/2010/main" val="2152607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Physiologic factors that increase stress </a:t>
            </a:r>
            <a:endParaRPr lang="en-US" dirty="0"/>
          </a:p>
        </p:txBody>
      </p:sp>
      <p:sp>
        <p:nvSpPr>
          <p:cNvPr id="4" name="Content Placeholder 3"/>
          <p:cNvSpPr>
            <a:spLocks noGrp="1"/>
          </p:cNvSpPr>
          <p:nvPr>
            <p:ph idx="1"/>
          </p:nvPr>
        </p:nvSpPr>
        <p:spPr>
          <a:xfrm>
            <a:off x="4509655" y="1828800"/>
            <a:ext cx="4191000" cy="4038600"/>
          </a:xfrm>
        </p:spPr>
        <p:txBody>
          <a:bodyPr/>
          <a:lstStyle/>
          <a:p>
            <a:r>
              <a:rPr lang="en-US" dirty="0" smtClean="0"/>
              <a:t>Hearing loss</a:t>
            </a:r>
          </a:p>
          <a:p>
            <a:pPr marL="0" indent="0">
              <a:buNone/>
            </a:pPr>
            <a:endParaRPr lang="en-US" dirty="0" smtClean="0"/>
          </a:p>
          <a:p>
            <a:r>
              <a:rPr lang="en-US" dirty="0" smtClean="0"/>
              <a:t>Fatigue</a:t>
            </a:r>
          </a:p>
          <a:p>
            <a:pPr marL="0" indent="0">
              <a:buNone/>
            </a:pPr>
            <a:endParaRPr lang="en-US" dirty="0" smtClean="0"/>
          </a:p>
          <a:p>
            <a:r>
              <a:rPr lang="en-US" dirty="0" smtClean="0"/>
              <a:t>Cardiovascular disease (including hypertension)</a:t>
            </a:r>
          </a:p>
          <a:p>
            <a:pPr marL="0" indent="0">
              <a:buNone/>
            </a:pPr>
            <a:endParaRPr lang="en-US" dirty="0" smtClean="0"/>
          </a:p>
          <a:p>
            <a:r>
              <a:rPr lang="en-US" dirty="0" smtClean="0"/>
              <a:t>Dehydration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828800"/>
            <a:ext cx="3444416" cy="2590800"/>
          </a:xfrm>
          <a:prstGeom prst="rect">
            <a:avLst/>
          </a:prstGeom>
        </p:spPr>
      </p:pic>
      <p:pic>
        <p:nvPicPr>
          <p:cNvPr id="5" name="Picture 2" descr="C:\Users\dtclau2\Desktop\Documents\My Files\Logos and Maps\College of Nursing All Bla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6096000"/>
            <a:ext cx="721492" cy="47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EA6FC7B0-E8FC-4122-B22E-1F7633523AD2}" type="slidenum">
              <a:rPr lang="en-US" smtClean="0"/>
              <a:t>47</a:t>
            </a:fld>
            <a:endParaRPr lang="en-US"/>
          </a:p>
        </p:txBody>
      </p:sp>
    </p:spTree>
    <p:extLst>
      <p:ext uri="{BB962C8B-B14F-4D97-AF65-F5344CB8AC3E}">
        <p14:creationId xmlns:p14="http://schemas.microsoft.com/office/powerpoint/2010/main" val="25182973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8178" y="1441229"/>
            <a:ext cx="965329" cy="507831"/>
          </a:xfrm>
          <a:prstGeom prst="rect">
            <a:avLst/>
          </a:prstGeom>
          <a:noFill/>
        </p:spPr>
        <p:txBody>
          <a:bodyPr wrap="none" rtlCol="0">
            <a:spAutoFit/>
          </a:bodyPr>
          <a:lstStyle/>
          <a:p>
            <a:r>
              <a:rPr lang="en-US" sz="2700" b="1" dirty="0">
                <a:latin typeface="Chiller" panose="04020404031007020602" pitchFamily="82" charset="0"/>
              </a:rPr>
              <a:t>STRESS</a:t>
            </a:r>
          </a:p>
        </p:txBody>
      </p:sp>
      <p:cxnSp>
        <p:nvCxnSpPr>
          <p:cNvPr id="6" name="Straight Arrow Connector 5"/>
          <p:cNvCxnSpPr>
            <a:stCxn id="4" idx="2"/>
          </p:cNvCxnSpPr>
          <p:nvPr/>
        </p:nvCxnSpPr>
        <p:spPr>
          <a:xfrm flipH="1">
            <a:off x="1528415" y="1925977"/>
            <a:ext cx="947" cy="414303"/>
          </a:xfrm>
          <a:prstGeom prst="straightConnector1">
            <a:avLst/>
          </a:prstGeom>
          <a:ln w="127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16863" y="2496197"/>
            <a:ext cx="1396536" cy="507831"/>
          </a:xfrm>
          <a:prstGeom prst="rect">
            <a:avLst/>
          </a:prstGeom>
          <a:noFill/>
        </p:spPr>
        <p:txBody>
          <a:bodyPr wrap="none" rtlCol="0">
            <a:spAutoFit/>
          </a:bodyPr>
          <a:lstStyle/>
          <a:p>
            <a:pPr algn="ctr"/>
            <a:r>
              <a:rPr lang="en-US" sz="1350" dirty="0"/>
              <a:t>Cortisol</a:t>
            </a:r>
          </a:p>
          <a:p>
            <a:pPr algn="ctr"/>
            <a:r>
              <a:rPr lang="en-US" sz="1350" dirty="0"/>
              <a:t>(adrenal cortex)</a:t>
            </a:r>
          </a:p>
        </p:txBody>
      </p:sp>
      <p:cxnSp>
        <p:nvCxnSpPr>
          <p:cNvPr id="12" name="Straight Arrow Connector 11"/>
          <p:cNvCxnSpPr/>
          <p:nvPr/>
        </p:nvCxnSpPr>
        <p:spPr>
          <a:xfrm>
            <a:off x="2186139" y="2758999"/>
            <a:ext cx="785698" cy="0"/>
          </a:xfrm>
          <a:prstGeom prst="straightConnector1">
            <a:avLst/>
          </a:prstGeom>
          <a:ln w="127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452607" y="4601396"/>
            <a:ext cx="375368" cy="0"/>
          </a:xfrm>
          <a:prstGeom prst="straightConnector1">
            <a:avLst/>
          </a:prstGeom>
          <a:ln w="127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528415" y="3069428"/>
            <a:ext cx="13285" cy="777371"/>
          </a:xfrm>
          <a:prstGeom prst="straightConnector1">
            <a:avLst/>
          </a:prstGeom>
          <a:ln w="127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330002" y="2516625"/>
            <a:ext cx="598241" cy="300082"/>
          </a:xfrm>
          <a:prstGeom prst="rect">
            <a:avLst/>
          </a:prstGeom>
          <a:noFill/>
        </p:spPr>
        <p:txBody>
          <a:bodyPr wrap="none" rtlCol="0">
            <a:spAutoFit/>
          </a:bodyPr>
          <a:lstStyle/>
          <a:p>
            <a:r>
              <a:rPr lang="en-US" sz="1350" dirty="0"/>
              <a:t>TIME</a:t>
            </a:r>
          </a:p>
        </p:txBody>
      </p:sp>
      <p:sp>
        <p:nvSpPr>
          <p:cNvPr id="18" name="TextBox 17"/>
          <p:cNvSpPr txBox="1"/>
          <p:nvPr/>
        </p:nvSpPr>
        <p:spPr>
          <a:xfrm>
            <a:off x="3493571" y="2308876"/>
            <a:ext cx="1781257" cy="923330"/>
          </a:xfrm>
          <a:prstGeom prst="rect">
            <a:avLst/>
          </a:prstGeom>
          <a:noFill/>
        </p:spPr>
        <p:txBody>
          <a:bodyPr wrap="none" rtlCol="0">
            <a:spAutoFit/>
          </a:bodyPr>
          <a:lstStyle/>
          <a:p>
            <a:r>
              <a:rPr lang="en-US" sz="1350" b="1" dirty="0"/>
              <a:t>↑ blood pressure</a:t>
            </a:r>
          </a:p>
          <a:p>
            <a:r>
              <a:rPr lang="en-US" sz="1350" b="1" dirty="0"/>
              <a:t>↑ blood sugar</a:t>
            </a:r>
          </a:p>
          <a:p>
            <a:r>
              <a:rPr lang="en-US" sz="1350" dirty="0"/>
              <a:t> immunosuppression</a:t>
            </a:r>
          </a:p>
          <a:p>
            <a:r>
              <a:rPr lang="en-US" sz="1350" dirty="0"/>
              <a:t>↑ C-reactive protein</a:t>
            </a:r>
          </a:p>
        </p:txBody>
      </p:sp>
      <p:sp>
        <p:nvSpPr>
          <p:cNvPr id="19" name="Left Brace 18"/>
          <p:cNvSpPr/>
          <p:nvPr/>
        </p:nvSpPr>
        <p:spPr>
          <a:xfrm>
            <a:off x="3302275" y="2219501"/>
            <a:ext cx="243881" cy="103813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20" name="Straight Arrow Connector 19"/>
          <p:cNvCxnSpPr/>
          <p:nvPr/>
        </p:nvCxnSpPr>
        <p:spPr>
          <a:xfrm>
            <a:off x="5124942" y="2723777"/>
            <a:ext cx="785698" cy="0"/>
          </a:xfrm>
          <a:prstGeom prst="straightConnector1">
            <a:avLst/>
          </a:prstGeom>
          <a:ln w="127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268804" y="2482000"/>
            <a:ext cx="598241" cy="300082"/>
          </a:xfrm>
          <a:prstGeom prst="rect">
            <a:avLst/>
          </a:prstGeom>
          <a:noFill/>
        </p:spPr>
        <p:txBody>
          <a:bodyPr wrap="none" rtlCol="0">
            <a:spAutoFit/>
          </a:bodyPr>
          <a:lstStyle/>
          <a:p>
            <a:r>
              <a:rPr lang="en-US" sz="1350" dirty="0"/>
              <a:t>TIME</a:t>
            </a:r>
          </a:p>
        </p:txBody>
      </p:sp>
      <p:sp>
        <p:nvSpPr>
          <p:cNvPr id="23" name="TextBox 22"/>
          <p:cNvSpPr txBox="1"/>
          <p:nvPr/>
        </p:nvSpPr>
        <p:spPr>
          <a:xfrm>
            <a:off x="6701052" y="2065904"/>
            <a:ext cx="2377574" cy="1338828"/>
          </a:xfrm>
          <a:prstGeom prst="rect">
            <a:avLst/>
          </a:prstGeom>
          <a:noFill/>
        </p:spPr>
        <p:txBody>
          <a:bodyPr wrap="none" rtlCol="0">
            <a:spAutoFit/>
          </a:bodyPr>
          <a:lstStyle/>
          <a:p>
            <a:r>
              <a:rPr lang="en-US" sz="1350" dirty="0"/>
              <a:t>CVD</a:t>
            </a:r>
          </a:p>
          <a:p>
            <a:r>
              <a:rPr lang="en-US" sz="1350" dirty="0"/>
              <a:t>Impaired cognitive function</a:t>
            </a:r>
          </a:p>
          <a:p>
            <a:r>
              <a:rPr lang="en-US" sz="1350" dirty="0"/>
              <a:t>Diabetes</a:t>
            </a:r>
          </a:p>
          <a:p>
            <a:r>
              <a:rPr lang="en-US" sz="1350" dirty="0"/>
              <a:t>Chronic immunosuppression</a:t>
            </a:r>
          </a:p>
          <a:p>
            <a:r>
              <a:rPr lang="en-US" sz="1350" dirty="0"/>
              <a:t>Inflammatory response</a:t>
            </a:r>
          </a:p>
          <a:p>
            <a:r>
              <a:rPr lang="en-US" sz="1350" dirty="0"/>
              <a:t>↑ abdominal fat</a:t>
            </a:r>
          </a:p>
        </p:txBody>
      </p:sp>
      <p:sp>
        <p:nvSpPr>
          <p:cNvPr id="24" name="Left Brace 23"/>
          <p:cNvSpPr/>
          <p:nvPr/>
        </p:nvSpPr>
        <p:spPr>
          <a:xfrm>
            <a:off x="6313310" y="2035227"/>
            <a:ext cx="375405" cy="140668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 name="TextBox 24"/>
          <p:cNvSpPr txBox="1"/>
          <p:nvPr/>
        </p:nvSpPr>
        <p:spPr>
          <a:xfrm>
            <a:off x="981616" y="4009892"/>
            <a:ext cx="1011815" cy="1115690"/>
          </a:xfrm>
          <a:prstGeom prst="rect">
            <a:avLst/>
          </a:prstGeom>
          <a:noFill/>
        </p:spPr>
        <p:txBody>
          <a:bodyPr wrap="none" rtlCol="0">
            <a:spAutoFit/>
          </a:bodyPr>
          <a:lstStyle/>
          <a:p>
            <a:pPr>
              <a:spcAft>
                <a:spcPts val="450"/>
              </a:spcAft>
            </a:pPr>
            <a:r>
              <a:rPr lang="en-US" sz="1350" dirty="0"/>
              <a:t>↑ energy</a:t>
            </a:r>
          </a:p>
          <a:p>
            <a:pPr>
              <a:spcAft>
                <a:spcPts val="450"/>
              </a:spcAft>
            </a:pPr>
            <a:r>
              <a:rPr lang="en-US" sz="1350" dirty="0"/>
              <a:t>↑ memory</a:t>
            </a:r>
          </a:p>
          <a:p>
            <a:pPr>
              <a:spcAft>
                <a:spcPts val="450"/>
              </a:spcAft>
            </a:pPr>
            <a:r>
              <a:rPr lang="en-US" sz="1350" dirty="0"/>
              <a:t>↓ pain</a:t>
            </a:r>
          </a:p>
          <a:p>
            <a:r>
              <a:rPr lang="en-US" sz="1350" dirty="0"/>
              <a:t>↑ immunity</a:t>
            </a:r>
          </a:p>
        </p:txBody>
      </p:sp>
      <p:sp>
        <p:nvSpPr>
          <p:cNvPr id="26" name="Right Brace 25"/>
          <p:cNvSpPr/>
          <p:nvPr/>
        </p:nvSpPr>
        <p:spPr>
          <a:xfrm>
            <a:off x="1990546" y="4009893"/>
            <a:ext cx="195593" cy="118300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7" name="TextBox 26"/>
          <p:cNvSpPr txBox="1"/>
          <p:nvPr/>
        </p:nvSpPr>
        <p:spPr>
          <a:xfrm>
            <a:off x="2971837" y="4428270"/>
            <a:ext cx="1274708" cy="369332"/>
          </a:xfrm>
          <a:prstGeom prst="rect">
            <a:avLst/>
          </a:prstGeom>
          <a:noFill/>
        </p:spPr>
        <p:txBody>
          <a:bodyPr wrap="none" rtlCol="0">
            <a:spAutoFit/>
          </a:bodyPr>
          <a:lstStyle/>
          <a:p>
            <a:r>
              <a:rPr lang="en-US" dirty="0"/>
              <a:t>Relaxation</a:t>
            </a:r>
          </a:p>
        </p:txBody>
      </p:sp>
      <p:cxnSp>
        <p:nvCxnSpPr>
          <p:cNvPr id="30" name="Straight Arrow Connector 29"/>
          <p:cNvCxnSpPr/>
          <p:nvPr/>
        </p:nvCxnSpPr>
        <p:spPr>
          <a:xfrm>
            <a:off x="4192954" y="4591076"/>
            <a:ext cx="375368" cy="0"/>
          </a:xfrm>
          <a:prstGeom prst="straightConnector1">
            <a:avLst/>
          </a:prstGeom>
          <a:ln w="127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727377" y="4359022"/>
            <a:ext cx="1183262" cy="715581"/>
          </a:xfrm>
          <a:prstGeom prst="rect">
            <a:avLst/>
          </a:prstGeom>
          <a:noFill/>
        </p:spPr>
        <p:txBody>
          <a:bodyPr wrap="square" rtlCol="0">
            <a:spAutoFit/>
          </a:bodyPr>
          <a:lstStyle/>
          <a:p>
            <a:pPr algn="ctr"/>
            <a:r>
              <a:rPr lang="en-US" sz="1350" dirty="0"/>
              <a:t>Return to normal levels</a:t>
            </a:r>
          </a:p>
        </p:txBody>
      </p:sp>
      <p:pic>
        <p:nvPicPr>
          <p:cNvPr id="22" name="Picture 2" descr="C:\Users\dtclau2\Desktop\Documents\My Files\Logos and Maps\College of Nursing All Bla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096000"/>
            <a:ext cx="721492" cy="47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EA6FC7B0-E8FC-4122-B22E-1F7633523AD2}" type="slidenum">
              <a:rPr lang="en-US" smtClean="0"/>
              <a:t>48</a:t>
            </a:fld>
            <a:endParaRPr lang="en-US"/>
          </a:p>
        </p:txBody>
      </p:sp>
    </p:spTree>
    <p:extLst>
      <p:ext uri="{BB962C8B-B14F-4D97-AF65-F5344CB8AC3E}">
        <p14:creationId xmlns:p14="http://schemas.microsoft.com/office/powerpoint/2010/main" val="5071676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33400" y="5486400"/>
            <a:ext cx="8077200" cy="762000"/>
          </a:xfrm>
        </p:spPr>
        <p:txBody>
          <a:bodyPr/>
          <a:lstStyle/>
          <a:p>
            <a:r>
              <a:rPr lang="en-US" altLang="en-US" sz="1800" smtClean="0">
                <a:latin typeface="Bookman Old Style" panose="02050604050505020204" pitchFamily="18" charset="0"/>
                <a:cs typeface="Arial" panose="020B0604020202020204" pitchFamily="34" charset="0"/>
              </a:rPr>
              <a:t>So, how did the conversation go with your Dad about him giving up the keys to the tractor?  </a:t>
            </a:r>
            <a:r>
              <a:rPr lang="en-US" altLang="en-US" sz="1800" i="1" smtClean="0">
                <a:latin typeface="Bookman Old Style" panose="02050604050505020204" pitchFamily="18" charset="0"/>
                <a:cs typeface="Arial" panose="020B0604020202020204" pitchFamily="34" charset="0"/>
              </a:rPr>
              <a:t>“It was the hardest thing I ever had to do.”</a:t>
            </a:r>
          </a:p>
        </p:txBody>
      </p:sp>
      <p:sp>
        <p:nvSpPr>
          <p:cNvPr id="3" name="Title 1"/>
          <p:cNvSpPr txBox="1">
            <a:spLocks/>
          </p:cNvSpPr>
          <p:nvPr/>
        </p:nvSpPr>
        <p:spPr bwMode="auto">
          <a:xfrm>
            <a:off x="533400" y="914400"/>
            <a:ext cx="7772400" cy="1066800"/>
          </a:xfrm>
          <a:prstGeom prst="rect">
            <a:avLst/>
          </a:prstGeom>
          <a:noFill/>
          <a:ln w="9525">
            <a:noFill/>
            <a:miter lim="800000"/>
            <a:headEnd/>
            <a:tailEnd/>
          </a:ln>
        </p:spPr>
        <p:txBody>
          <a:bodyPr anchor="ctr"/>
          <a:lstStyle/>
          <a:p>
            <a:pPr eaLnBrk="0" hangingPunct="0">
              <a:defRPr/>
            </a:pPr>
            <a:r>
              <a:rPr lang="en-US" i="1" dirty="0">
                <a:latin typeface="Bookman Old Style" pitchFamily="18" charset="0"/>
                <a:ea typeface="+mj-ea"/>
                <a:cs typeface="Arial" pitchFamily="34" charset="0"/>
              </a:rPr>
              <a:t>“We have abused our bodies doing farm work. We had to prove ourselves when we were young. We need to learn to slack off a bit but that’s not how we were brought up.”</a:t>
            </a:r>
          </a:p>
          <a:p>
            <a:pPr algn="ctr" eaLnBrk="0" hangingPunct="0">
              <a:defRPr/>
            </a:pPr>
            <a:endParaRPr lang="en-US" sz="2000" i="1" dirty="0">
              <a:latin typeface="Bookman Old Style" pitchFamily="18" charset="0"/>
              <a:ea typeface="+mj-ea"/>
              <a:cs typeface="Arial" pitchFamily="34" charset="0"/>
            </a:endParaRPr>
          </a:p>
        </p:txBody>
      </p:sp>
      <p:sp>
        <p:nvSpPr>
          <p:cNvPr id="4" name="Title 1"/>
          <p:cNvSpPr txBox="1">
            <a:spLocks/>
          </p:cNvSpPr>
          <p:nvPr/>
        </p:nvSpPr>
        <p:spPr bwMode="auto">
          <a:xfrm>
            <a:off x="762000" y="1905000"/>
            <a:ext cx="7543800" cy="1143000"/>
          </a:xfrm>
          <a:prstGeom prst="rect">
            <a:avLst/>
          </a:prstGeom>
          <a:noFill/>
          <a:ln w="9525">
            <a:noFill/>
            <a:miter lim="800000"/>
            <a:headEnd/>
            <a:tailEnd/>
          </a:ln>
        </p:spPr>
        <p:txBody>
          <a:bodyPr anchor="ctr"/>
          <a:lstStyle/>
          <a:p>
            <a:pPr eaLnBrk="0" hangingPunct="0">
              <a:defRPr/>
            </a:pPr>
            <a:r>
              <a:rPr lang="en-US" i="1" dirty="0">
                <a:latin typeface="Bookman Old Style" pitchFamily="18" charset="0"/>
                <a:ea typeface="+mj-ea"/>
                <a:cs typeface="Arial" pitchFamily="34" charset="0"/>
              </a:rPr>
              <a:t>“These younger ones need to be careful what they tell us to do. Putting us on tractors to mow banks is probably the worst thing we can do. That’s how we get killed.”</a:t>
            </a:r>
          </a:p>
        </p:txBody>
      </p:sp>
      <p:sp>
        <p:nvSpPr>
          <p:cNvPr id="5" name="Title 1"/>
          <p:cNvSpPr txBox="1">
            <a:spLocks/>
          </p:cNvSpPr>
          <p:nvPr/>
        </p:nvSpPr>
        <p:spPr bwMode="auto">
          <a:xfrm>
            <a:off x="685800" y="4343400"/>
            <a:ext cx="7543800" cy="685800"/>
          </a:xfrm>
          <a:prstGeom prst="rect">
            <a:avLst/>
          </a:prstGeom>
          <a:noFill/>
          <a:ln w="9525">
            <a:noFill/>
            <a:miter lim="800000"/>
            <a:headEnd/>
            <a:tailEnd/>
          </a:ln>
        </p:spPr>
        <p:txBody>
          <a:bodyPr anchor="ctr"/>
          <a:lstStyle/>
          <a:p>
            <a:pPr eaLnBrk="0" hangingPunct="0">
              <a:defRPr/>
            </a:pPr>
            <a:r>
              <a:rPr lang="en-US" i="1" dirty="0">
                <a:latin typeface="Bookman Old Style" pitchFamily="18" charset="0"/>
                <a:ea typeface="+mj-ea"/>
                <a:cs typeface="Arial" pitchFamily="34" charset="0"/>
              </a:rPr>
              <a:t>“That’s one thing, if you take their freedom away, you break an old farmer’s spirit just like that.”</a:t>
            </a:r>
          </a:p>
        </p:txBody>
      </p:sp>
      <p:sp>
        <p:nvSpPr>
          <p:cNvPr id="6" name="Title 1"/>
          <p:cNvSpPr txBox="1">
            <a:spLocks/>
          </p:cNvSpPr>
          <p:nvPr/>
        </p:nvSpPr>
        <p:spPr bwMode="auto">
          <a:xfrm>
            <a:off x="685800" y="3352800"/>
            <a:ext cx="7543800" cy="762000"/>
          </a:xfrm>
          <a:prstGeom prst="rect">
            <a:avLst/>
          </a:prstGeom>
          <a:noFill/>
          <a:ln w="9525">
            <a:noFill/>
            <a:miter lim="800000"/>
            <a:headEnd/>
            <a:tailEnd/>
          </a:ln>
        </p:spPr>
        <p:txBody>
          <a:bodyPr anchor="ctr"/>
          <a:lstStyle/>
          <a:p>
            <a:pPr eaLnBrk="0" hangingPunct="0">
              <a:defRPr/>
            </a:pPr>
            <a:r>
              <a:rPr lang="en-US" i="1" dirty="0">
                <a:latin typeface="Bookman Old Style" pitchFamily="18" charset="0"/>
                <a:ea typeface="+mj-ea"/>
                <a:cs typeface="Arial" pitchFamily="34" charset="0"/>
              </a:rPr>
              <a:t>“I think as you get older the more important it is to just be able to accomplish something.”</a:t>
            </a:r>
          </a:p>
          <a:p>
            <a:pPr algn="ctr" eaLnBrk="0" hangingPunct="0">
              <a:defRPr/>
            </a:pPr>
            <a:endParaRPr lang="en-US" sz="2000" i="1" dirty="0">
              <a:latin typeface="Bookman Old Style" pitchFamily="18" charset="0"/>
              <a:ea typeface="+mj-ea"/>
              <a:cs typeface="Arial" pitchFamily="34" charset="0"/>
            </a:endParaRPr>
          </a:p>
        </p:txBody>
      </p:sp>
      <p:pic>
        <p:nvPicPr>
          <p:cNvPr id="16391" name="Picture 2" descr="C:\Program Files\Microsoft Office\MEDIA\OFFICE12\Lines\BD1453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288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2" descr="C:\Program Files\Microsoft Office\MEDIA\OFFICE12\Lines\BD1453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52578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2" descr="C:\Program Files\Microsoft Office\MEDIA\OFFICE12\Lines\BD1453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4038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2" descr="C:\Program Files\Microsoft Office\MEDIA\OFFICE12\Lines\BD1453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9718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479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762000"/>
            <a:ext cx="3810000" cy="1039427"/>
          </a:xfrm>
        </p:spPr>
        <p:txBody>
          <a:bodyPr>
            <a:normAutofit/>
          </a:bodyPr>
          <a:lstStyle/>
          <a:p>
            <a:r>
              <a:rPr lang="en-US" sz="4800" b="1" dirty="0" smtClean="0"/>
              <a:t>Objectives</a:t>
            </a:r>
            <a:endParaRPr lang="en-US" sz="4800" b="1" dirty="0"/>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sp>
        <p:nvSpPr>
          <p:cNvPr id="4" name="Rectangle 3"/>
          <p:cNvSpPr/>
          <p:nvPr/>
        </p:nvSpPr>
        <p:spPr>
          <a:xfrm>
            <a:off x="674687" y="2269189"/>
            <a:ext cx="8382000" cy="2308324"/>
          </a:xfrm>
          <a:prstGeom prst="rect">
            <a:avLst/>
          </a:prstGeom>
        </p:spPr>
        <p:txBody>
          <a:bodyPr wrap="square">
            <a:spAutoFit/>
          </a:bodyPr>
          <a:lstStyle/>
          <a:p>
            <a:pPr marL="457200" lvl="0" indent="-457200">
              <a:buFont typeface="+mj-lt"/>
              <a:buAutoNum type="arabicPeriod"/>
            </a:pPr>
            <a:r>
              <a:rPr lang="en-US" sz="2400" b="1" dirty="0" smtClean="0"/>
              <a:t>Determine the difference between “normal and “abnormal” aging.</a:t>
            </a:r>
          </a:p>
          <a:p>
            <a:pPr marL="457200" lvl="0" indent="-457200">
              <a:buFont typeface="+mj-lt"/>
              <a:buAutoNum type="arabicPeriod"/>
            </a:pPr>
            <a:endParaRPr lang="en-US" sz="2400" dirty="0"/>
          </a:p>
          <a:p>
            <a:pPr marL="457200" lvl="0" indent="-457200">
              <a:buFont typeface="+mj-lt"/>
              <a:buAutoNum type="arabicPeriod"/>
            </a:pPr>
            <a:r>
              <a:rPr lang="en-US" sz="2400" dirty="0" smtClean="0"/>
              <a:t>Apply age appropriate health and safety interventions.</a:t>
            </a:r>
          </a:p>
          <a:p>
            <a:pPr marL="457200" lvl="0" indent="-457200">
              <a:buFont typeface="+mj-lt"/>
              <a:buAutoNum type="arabicPeriod"/>
            </a:pPr>
            <a:endParaRPr lang="en-US" sz="2400" dirty="0"/>
          </a:p>
          <a:p>
            <a:pPr marL="457200" lvl="0" indent="-457200">
              <a:buFont typeface="+mj-lt"/>
              <a:buAutoNum type="arabicPeriod"/>
            </a:pPr>
            <a:r>
              <a:rPr lang="en-US" sz="2400" b="1" dirty="0" smtClean="0"/>
              <a:t>Identify resources to assist farmers in their activities.  </a:t>
            </a:r>
            <a:endParaRPr lang="en-US" sz="2400" dirty="0"/>
          </a:p>
        </p:txBody>
      </p:sp>
      <p:pic>
        <p:nvPicPr>
          <p:cNvPr id="1026" name="Picture 2" descr="C:\Users\dtclau2\Desktop\Documents\Pictures\Pictures\Slides1\boy on tractor.jpg"/>
          <p:cNvPicPr>
            <a:picLocks noChangeAspect="1" noChangeArrowheads="1"/>
          </p:cNvPicPr>
          <p:nvPr/>
        </p:nvPicPr>
        <p:blipFill rotWithShape="1">
          <a:blip r:embed="rId3">
            <a:extLst>
              <a:ext uri="{28A0092B-C50C-407E-A947-70E740481C1C}">
                <a14:useLocalDpi xmlns:a14="http://schemas.microsoft.com/office/drawing/2010/main" val="0"/>
              </a:ext>
            </a:extLst>
          </a:blip>
          <a:srcRect l="9360" t="11913" b="5219"/>
          <a:stretch/>
        </p:blipFill>
        <p:spPr bwMode="auto">
          <a:xfrm>
            <a:off x="369780" y="152400"/>
            <a:ext cx="3456257" cy="211678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EA6FC7B0-E8FC-4122-B22E-1F7633523AD2}" type="slidenum">
              <a:rPr lang="en-US" smtClean="0"/>
              <a:t>5</a:t>
            </a:fld>
            <a:endParaRPr lang="en-US"/>
          </a:p>
        </p:txBody>
      </p:sp>
    </p:spTree>
    <p:extLst>
      <p:ext uri="{BB962C8B-B14F-4D97-AF65-F5344CB8AC3E}">
        <p14:creationId xmlns:p14="http://schemas.microsoft.com/office/powerpoint/2010/main" val="7089669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9456" y="477998"/>
            <a:ext cx="5715000" cy="1039427"/>
          </a:xfrm>
        </p:spPr>
        <p:txBody>
          <a:bodyPr>
            <a:normAutofit/>
          </a:bodyPr>
          <a:lstStyle/>
          <a:p>
            <a:r>
              <a:rPr lang="en-US" sz="4400" dirty="0" err="1" smtClean="0"/>
              <a:t>Agri</a:t>
            </a:r>
            <a:r>
              <a:rPr lang="en-US" sz="4400" dirty="0" smtClean="0"/>
              <a:t>-safe</a:t>
            </a:r>
            <a:endParaRPr lang="en-US" sz="4400" dirty="0"/>
          </a:p>
        </p:txBody>
      </p:sp>
      <p:sp>
        <p:nvSpPr>
          <p:cNvPr id="3" name="Content Placeholder 2"/>
          <p:cNvSpPr>
            <a:spLocks noGrp="1"/>
          </p:cNvSpPr>
          <p:nvPr>
            <p:ph idx="1"/>
          </p:nvPr>
        </p:nvSpPr>
        <p:spPr>
          <a:xfrm>
            <a:off x="457200" y="1933999"/>
            <a:ext cx="8229600" cy="4648200"/>
          </a:xfrm>
        </p:spPr>
        <p:txBody>
          <a:bodyPr>
            <a:normAutofit/>
          </a:bodyPr>
          <a:lstStyle/>
          <a:p>
            <a:r>
              <a:rPr lang="en-US" b="1" dirty="0" smtClean="0"/>
              <a:t>A non-profit national organization</a:t>
            </a:r>
          </a:p>
          <a:p>
            <a:r>
              <a:rPr lang="en-US" b="1" dirty="0" smtClean="0"/>
              <a:t>Represents health professionals and educators concerned about the health &amp; safety of farm families</a:t>
            </a:r>
          </a:p>
          <a:p>
            <a:r>
              <a:rPr lang="en-US" b="1" dirty="0" smtClean="0"/>
              <a:t>Services include:</a:t>
            </a:r>
          </a:p>
          <a:p>
            <a:pPr lvl="1"/>
            <a:r>
              <a:rPr lang="en-US" dirty="0" smtClean="0"/>
              <a:t>Continuing educators via workshops and webinars</a:t>
            </a:r>
          </a:p>
          <a:p>
            <a:pPr lvl="1"/>
            <a:r>
              <a:rPr lang="en-US" dirty="0" smtClean="0"/>
              <a:t>Technical assistance</a:t>
            </a:r>
          </a:p>
          <a:p>
            <a:pPr lvl="1"/>
            <a:r>
              <a:rPr lang="en-US" dirty="0" smtClean="0"/>
              <a:t>Clinical services</a:t>
            </a:r>
          </a:p>
          <a:p>
            <a:pPr lvl="1"/>
            <a:r>
              <a:rPr lang="en-US" dirty="0" smtClean="0"/>
              <a:t>Network opportunities with other clinicians and experts in the field</a:t>
            </a:r>
          </a:p>
          <a:p>
            <a:pPr lvl="1"/>
            <a:r>
              <a:rPr lang="en-US" dirty="0" smtClean="0"/>
              <a:t>Updates of the most cutting-edge developments in agricultural health and safety</a:t>
            </a:r>
          </a:p>
        </p:txBody>
      </p:sp>
      <p:pic>
        <p:nvPicPr>
          <p:cNvPr id="5122" name="Picture 2" descr="http://www.agrisafe.org/wp-content/uploads/2012/11/agrisafe_logo_tagline.png-October-2011-e1352483397462.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62590"/>
            <a:ext cx="2895600" cy="10810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40965" y="1214373"/>
            <a:ext cx="2985113" cy="369332"/>
          </a:xfrm>
          <a:prstGeom prst="rect">
            <a:avLst/>
          </a:prstGeom>
        </p:spPr>
        <p:txBody>
          <a:bodyPr wrap="none">
            <a:spAutoFit/>
          </a:bodyPr>
          <a:lstStyle/>
          <a:p>
            <a:r>
              <a:rPr lang="en-US" dirty="0"/>
              <a:t>http://www.agrisafe.org/</a:t>
            </a:r>
          </a:p>
        </p:txBody>
      </p:sp>
      <p:sp>
        <p:nvSpPr>
          <p:cNvPr id="5" name="Slide Number Placeholder 4"/>
          <p:cNvSpPr>
            <a:spLocks noGrp="1"/>
          </p:cNvSpPr>
          <p:nvPr>
            <p:ph type="sldNum" sz="quarter" idx="12"/>
          </p:nvPr>
        </p:nvSpPr>
        <p:spPr/>
        <p:txBody>
          <a:bodyPr/>
          <a:lstStyle/>
          <a:p>
            <a:fld id="{EA6FC7B0-E8FC-4122-B22E-1F7633523AD2}" type="slidenum">
              <a:rPr lang="en-US" smtClean="0"/>
              <a:t>50</a:t>
            </a:fld>
            <a:endParaRPr lang="en-US"/>
          </a:p>
        </p:txBody>
      </p:sp>
    </p:spTree>
    <p:extLst>
      <p:ext uri="{BB962C8B-B14F-4D97-AF65-F5344CB8AC3E}">
        <p14:creationId xmlns:p14="http://schemas.microsoft.com/office/powerpoint/2010/main" val="31712393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3917272" cy="1039427"/>
          </a:xfrm>
        </p:spPr>
        <p:txBody>
          <a:bodyPr/>
          <a:lstStyle/>
          <a:p>
            <a:r>
              <a:rPr lang="en-US" b="1" dirty="0" err="1" smtClean="0"/>
              <a:t>AgrAbility</a:t>
            </a:r>
            <a:r>
              <a:rPr lang="en-US" b="1" dirty="0" smtClean="0"/>
              <a:t> </a:t>
            </a:r>
            <a:endParaRPr lang="en-US" b="1" dirty="0"/>
          </a:p>
        </p:txBody>
      </p:sp>
      <p:sp>
        <p:nvSpPr>
          <p:cNvPr id="3" name="Content Placeholder 2"/>
          <p:cNvSpPr>
            <a:spLocks noGrp="1"/>
          </p:cNvSpPr>
          <p:nvPr>
            <p:ph idx="1"/>
          </p:nvPr>
        </p:nvSpPr>
        <p:spPr>
          <a:xfrm>
            <a:off x="228600" y="1904999"/>
            <a:ext cx="8458200" cy="4868325"/>
          </a:xfrm>
        </p:spPr>
        <p:txBody>
          <a:bodyPr>
            <a:normAutofit/>
          </a:bodyPr>
          <a:lstStyle/>
          <a:p>
            <a:r>
              <a:rPr lang="en-US" b="1" dirty="0" smtClean="0"/>
              <a:t>USDA project   </a:t>
            </a:r>
          </a:p>
          <a:p>
            <a:pPr marL="114300" indent="0">
              <a:buNone/>
            </a:pPr>
            <a:endParaRPr lang="en-US" sz="1100" b="1" dirty="0" smtClean="0"/>
          </a:p>
          <a:p>
            <a:r>
              <a:rPr lang="en-US" b="1" dirty="0" smtClean="0"/>
              <a:t>Currently serving 24 states</a:t>
            </a:r>
          </a:p>
          <a:p>
            <a:pPr marL="114300" indent="0">
              <a:buNone/>
            </a:pPr>
            <a:endParaRPr lang="en-US" sz="1100" b="1" dirty="0"/>
          </a:p>
          <a:p>
            <a:r>
              <a:rPr lang="en-US" b="1" dirty="0" smtClean="0"/>
              <a:t>Mission</a:t>
            </a:r>
          </a:p>
          <a:p>
            <a:pPr lvl="1"/>
            <a:r>
              <a:rPr lang="en-US" sz="2400" dirty="0" smtClean="0"/>
              <a:t>To enable </a:t>
            </a:r>
            <a:r>
              <a:rPr lang="en-US" sz="2400" dirty="0"/>
              <a:t>a lifestyle of high quality for farmers, ranchers, and other agricultural workers with disabilities, so that they, their families, and their communities continue to succeed in rural America</a:t>
            </a:r>
            <a:r>
              <a:rPr lang="en-US" sz="2400" dirty="0" smtClean="0"/>
              <a:t>.. </a:t>
            </a:r>
          </a:p>
        </p:txBody>
      </p:sp>
      <p:pic>
        <p:nvPicPr>
          <p:cNvPr id="1028" name="Picture 4" descr="http://agrability.org/Contact-lists/State_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1000"/>
            <a:ext cx="4114800" cy="252084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EA6FC7B0-E8FC-4122-B22E-1F7633523AD2}" type="slidenum">
              <a:rPr lang="en-US" smtClean="0"/>
              <a:t>51</a:t>
            </a:fld>
            <a:endParaRPr lang="en-US"/>
          </a:p>
        </p:txBody>
      </p:sp>
    </p:spTree>
    <p:extLst>
      <p:ext uri="{BB962C8B-B14F-4D97-AF65-F5344CB8AC3E}">
        <p14:creationId xmlns:p14="http://schemas.microsoft.com/office/powerpoint/2010/main" val="20747276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371600"/>
            <a:ext cx="7391400" cy="2123658"/>
          </a:xfrm>
          <a:prstGeom prst="rect">
            <a:avLst/>
          </a:prstGeom>
        </p:spPr>
        <p:txBody>
          <a:bodyPr wrap="square">
            <a:spAutoFit/>
          </a:bodyPr>
          <a:lstStyle/>
          <a:p>
            <a:r>
              <a:rPr lang="en-US" sz="4400" b="1" dirty="0">
                <a:latin typeface="Oswald"/>
              </a:rPr>
              <a:t>AgrAbility Virginia</a:t>
            </a:r>
          </a:p>
          <a:p>
            <a:r>
              <a:rPr lang="en-US" sz="4400" dirty="0">
                <a:solidFill>
                  <a:srgbClr val="215D9C"/>
                </a:solidFill>
                <a:hlinkClick r:id="rId2"/>
              </a:rPr>
              <a:t>www.agrability.ext.vt.edu</a:t>
            </a:r>
            <a:r>
              <a:rPr lang="en-US" sz="4400" dirty="0"/>
              <a:t/>
            </a:r>
            <a:br>
              <a:rPr lang="en-US" sz="4400" dirty="0"/>
            </a:br>
            <a:r>
              <a:rPr lang="en-US" sz="4400" dirty="0"/>
              <a:t>Toll free: 800.365.1656</a:t>
            </a:r>
            <a:endParaRPr lang="en-US" sz="4400" dirty="0">
              <a:effectLst/>
            </a:endParaRPr>
          </a:p>
        </p:txBody>
      </p:sp>
    </p:spTree>
    <p:extLst>
      <p:ext uri="{BB962C8B-B14F-4D97-AF65-F5344CB8AC3E}">
        <p14:creationId xmlns:p14="http://schemas.microsoft.com/office/powerpoint/2010/main" val="33040913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94073"/>
            <a:ext cx="5943600" cy="1039427"/>
          </a:xfrm>
        </p:spPr>
        <p:txBody>
          <a:bodyPr/>
          <a:lstStyle/>
          <a:p>
            <a:r>
              <a:rPr lang="en-US" dirty="0" smtClean="0"/>
              <a:t>NURSE-AP</a:t>
            </a:r>
            <a:endParaRPr lang="en-US" dirty="0"/>
          </a:p>
        </p:txBody>
      </p:sp>
      <p:sp>
        <p:nvSpPr>
          <p:cNvPr id="6" name="Content Placeholder 2"/>
          <p:cNvSpPr>
            <a:spLocks noGrp="1"/>
          </p:cNvSpPr>
          <p:nvPr>
            <p:ph idx="1"/>
          </p:nvPr>
        </p:nvSpPr>
        <p:spPr>
          <a:xfrm>
            <a:off x="533400" y="2514600"/>
            <a:ext cx="8229600" cy="3959087"/>
          </a:xfrm>
        </p:spPr>
        <p:txBody>
          <a:bodyPr>
            <a:normAutofit/>
          </a:bodyPr>
          <a:lstStyle/>
          <a:p>
            <a:pPr>
              <a:lnSpc>
                <a:spcPct val="100000"/>
              </a:lnSpc>
            </a:pPr>
            <a:r>
              <a:rPr lang="en-US" sz="2400" dirty="0"/>
              <a:t>A</a:t>
            </a:r>
            <a:r>
              <a:rPr lang="en-US" sz="2400" dirty="0" smtClean="0"/>
              <a:t>dvancing </a:t>
            </a:r>
            <a:r>
              <a:rPr lang="en-US" sz="2400" dirty="0"/>
              <a:t>agricultural health and safety </a:t>
            </a:r>
            <a:r>
              <a:rPr lang="en-US" sz="2400" dirty="0" smtClean="0"/>
              <a:t>through </a:t>
            </a:r>
            <a:r>
              <a:rPr lang="en-US" sz="2400" dirty="0"/>
              <a:t>emerging education </a:t>
            </a:r>
            <a:r>
              <a:rPr lang="en-US" sz="2400" dirty="0" smtClean="0"/>
              <a:t>and communication </a:t>
            </a:r>
            <a:r>
              <a:rPr lang="en-US" sz="2400" dirty="0"/>
              <a:t>strategies</a:t>
            </a:r>
            <a:r>
              <a:rPr lang="en-US" sz="2400" dirty="0" smtClean="0"/>
              <a:t>,</a:t>
            </a:r>
          </a:p>
          <a:p>
            <a:pPr marL="0" indent="0">
              <a:lnSpc>
                <a:spcPct val="100000"/>
              </a:lnSpc>
              <a:buNone/>
            </a:pPr>
            <a:r>
              <a:rPr lang="en-US" sz="2400" dirty="0" smtClean="0"/>
              <a:t> </a:t>
            </a:r>
            <a:r>
              <a:rPr lang="en-US" sz="2400" dirty="0"/>
              <a:t>new clinical interventions, </a:t>
            </a:r>
            <a:endParaRPr lang="en-US" sz="2400" dirty="0" smtClean="0"/>
          </a:p>
          <a:p>
            <a:pPr>
              <a:lnSpc>
                <a:spcPct val="100000"/>
              </a:lnSpc>
            </a:pPr>
            <a:r>
              <a:rPr lang="en-US" sz="2400" dirty="0" smtClean="0"/>
              <a:t>service </a:t>
            </a:r>
            <a:r>
              <a:rPr lang="en-US" sz="2400" dirty="0"/>
              <a:t>learning, </a:t>
            </a:r>
            <a:endParaRPr lang="en-US" sz="2400" dirty="0" smtClean="0"/>
          </a:p>
          <a:p>
            <a:pPr>
              <a:lnSpc>
                <a:spcPct val="100000"/>
              </a:lnSpc>
            </a:pPr>
            <a:r>
              <a:rPr lang="en-US" sz="2400" dirty="0" smtClean="0"/>
              <a:t>and </a:t>
            </a:r>
            <a:r>
              <a:rPr lang="en-US" sz="2400" dirty="0"/>
              <a:t>community </a:t>
            </a:r>
            <a:r>
              <a:rPr lang="en-US" sz="2400" dirty="0" smtClean="0"/>
              <a:t>collaborations</a:t>
            </a:r>
          </a:p>
          <a:p>
            <a:endParaRPr lang="en-US" dirty="0"/>
          </a:p>
        </p:txBody>
      </p:sp>
      <p:sp>
        <p:nvSpPr>
          <p:cNvPr id="4" name="Rectangle 3"/>
          <p:cNvSpPr>
            <a:spLocks noChangeArrowheads="1"/>
          </p:cNvSpPr>
          <p:nvPr/>
        </p:nvSpPr>
        <p:spPr bwMode="auto">
          <a:xfrm flipH="1">
            <a:off x="2514600" y="1333500"/>
            <a:ext cx="6248400" cy="1072588"/>
          </a:xfrm>
          <a:prstGeom prst="rect">
            <a:avLst/>
          </a:prstGeom>
          <a:noFill/>
          <a:ln w="19050">
            <a:noFill/>
            <a:miter lim="800000"/>
            <a:headEnd/>
            <a:tailEnd/>
          </a:ln>
          <a:effectLst>
            <a:outerShdw blurRad="50800" dist="38100" dir="2700000" sx="100500" sy="100500" algn="tl" rotWithShape="0">
              <a:prstClr val="black">
                <a:alpha val="40000"/>
              </a:prstClr>
            </a:outerShdw>
          </a:effectLst>
        </p:spPr>
        <p:txBody>
          <a:bodyPr rot="0" vert="horz" wrap="square" lIns="91440" tIns="0" rIns="91440" bIns="91440" anchor="ctr" anchorCtr="0">
            <a:noAutofit/>
          </a:bodyPr>
          <a:lstStyle/>
          <a:p>
            <a:pPr marL="0" marR="0" algn="ctr">
              <a:spcBef>
                <a:spcPts val="0"/>
              </a:spcBef>
              <a:spcAft>
                <a:spcPts val="600"/>
              </a:spcAft>
            </a:pPr>
            <a:r>
              <a:rPr lang="en-US" sz="2800" b="1" dirty="0">
                <a:solidFill>
                  <a:schemeClr val="accent1">
                    <a:lumMod val="50000"/>
                  </a:schemeClr>
                </a:solidFill>
                <a:effectLst/>
                <a:latin typeface="+mj-lt"/>
                <a:ea typeface="Calibri"/>
                <a:cs typeface="Times New Roman"/>
              </a:rPr>
              <a:t>JOIN US ON FACEBOOK</a:t>
            </a:r>
            <a:r>
              <a:rPr lang="en-US" sz="2800" dirty="0">
                <a:solidFill>
                  <a:schemeClr val="accent1">
                    <a:lumMod val="50000"/>
                  </a:schemeClr>
                </a:solidFill>
                <a:effectLst/>
                <a:latin typeface="+mj-lt"/>
                <a:ea typeface="Calibri"/>
                <a:cs typeface="Times New Roman"/>
              </a:rPr>
              <a:t>  </a:t>
            </a:r>
          </a:p>
          <a:p>
            <a:pPr marL="0" marR="0" algn="ctr">
              <a:spcBef>
                <a:spcPts val="0"/>
              </a:spcBef>
              <a:spcAft>
                <a:spcPts val="0"/>
              </a:spcAft>
            </a:pPr>
            <a:r>
              <a:rPr lang="en-US" sz="2000" u="sng" dirty="0">
                <a:solidFill>
                  <a:schemeClr val="tx2">
                    <a:lumMod val="75000"/>
                  </a:schemeClr>
                </a:solidFill>
                <a:effectLst/>
                <a:ea typeface="Calibri"/>
                <a:cs typeface="Times New Roman"/>
              </a:rPr>
              <a:t>http://www.facebook.com/Agriculture.nurse</a:t>
            </a:r>
            <a:endParaRPr lang="en-US" sz="2000" dirty="0">
              <a:solidFill>
                <a:schemeClr val="tx2">
                  <a:lumMod val="75000"/>
                </a:schemeClr>
              </a:solidFill>
              <a:effectLst/>
              <a:ea typeface="Calibri"/>
              <a:cs typeface="Times New Roman"/>
            </a:endParaRPr>
          </a:p>
          <a:p>
            <a:pPr marL="0" marR="0" algn="ctr">
              <a:spcBef>
                <a:spcPts val="600"/>
              </a:spcBef>
              <a:spcAft>
                <a:spcPts val="0"/>
              </a:spcAft>
            </a:pPr>
            <a:r>
              <a:rPr lang="en-US" sz="2000" dirty="0">
                <a:solidFill>
                  <a:srgbClr val="365F91"/>
                </a:solidFill>
                <a:effectLst/>
                <a:ea typeface="Calibri"/>
                <a:cs typeface="Times New Roman"/>
              </a:rPr>
              <a:t> </a:t>
            </a:r>
            <a:r>
              <a:rPr lang="en-US" sz="2000" b="1" dirty="0" smtClean="0">
                <a:solidFill>
                  <a:srgbClr val="365F91"/>
                </a:solidFill>
                <a:effectLst/>
                <a:ea typeface="Calibri"/>
                <a:cs typeface="Times New Roman"/>
              </a:rPr>
              <a:t>OR</a:t>
            </a:r>
            <a:r>
              <a:rPr lang="en-US" sz="2000" dirty="0" smtClean="0">
                <a:solidFill>
                  <a:srgbClr val="365F91"/>
                </a:solidFill>
                <a:effectLst/>
                <a:ea typeface="Calibri"/>
                <a:cs typeface="Times New Roman"/>
              </a:rPr>
              <a:t> dbreed01@uky.edu</a:t>
            </a:r>
            <a:endParaRPr lang="en-US" sz="2000" dirty="0">
              <a:effectLst/>
              <a:ea typeface="Calibri"/>
              <a:cs typeface="Times New Roman"/>
            </a:endParaRPr>
          </a:p>
        </p:txBody>
      </p:sp>
      <p:pic>
        <p:nvPicPr>
          <p:cNvPr id="5" name="Content Placeholder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57200"/>
            <a:ext cx="1981200" cy="1905000"/>
          </a:xfrm>
          <a:prstGeom prst="rect">
            <a:avLst/>
          </a:prstGeom>
          <a:noFill/>
          <a:ln>
            <a:noFill/>
          </a:ln>
          <a:effectLst>
            <a:softEdge rad="127000"/>
          </a:effectLst>
          <a:extLst/>
        </p:spPr>
      </p:pic>
      <p:pic>
        <p:nvPicPr>
          <p:cNvPr id="7" name="Picture 2" descr="C:\Users\dtclau2\Desktop\Documents\My Files\Logos and Maps\College of Nursing PMS 2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6096000"/>
            <a:ext cx="739775" cy="4861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dbreed01\Desktop\work photos\Debbie-Reed-5x7-111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3160469"/>
            <a:ext cx="2209800" cy="2948093"/>
          </a:xfrm>
          <a:prstGeom prst="rect">
            <a:avLst/>
          </a:prstGeom>
          <a:noFill/>
          <a:ln>
            <a:noFill/>
          </a:ln>
        </p:spPr>
      </p:pic>
      <p:sp>
        <p:nvSpPr>
          <p:cNvPr id="3" name="Slide Number Placeholder 2"/>
          <p:cNvSpPr>
            <a:spLocks noGrp="1"/>
          </p:cNvSpPr>
          <p:nvPr>
            <p:ph type="sldNum" sz="quarter" idx="12"/>
          </p:nvPr>
        </p:nvSpPr>
        <p:spPr/>
        <p:txBody>
          <a:bodyPr/>
          <a:lstStyle/>
          <a:p>
            <a:fld id="{EA6FC7B0-E8FC-4122-B22E-1F7633523AD2}" type="slidenum">
              <a:rPr lang="en-US" smtClean="0"/>
              <a:t>53</a:t>
            </a:fld>
            <a:endParaRPr lang="en-US"/>
          </a:p>
        </p:txBody>
      </p:sp>
    </p:spTree>
    <p:extLst>
      <p:ext uri="{BB962C8B-B14F-4D97-AF65-F5344CB8AC3E}">
        <p14:creationId xmlns:p14="http://schemas.microsoft.com/office/powerpoint/2010/main" val="32577446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26128" y="408372"/>
            <a:ext cx="5746072" cy="1039427"/>
          </a:xfrm>
        </p:spPr>
        <p:txBody>
          <a:bodyPr/>
          <a:lstStyle/>
          <a:p>
            <a:r>
              <a:rPr lang="en-US" b="1" dirty="0"/>
              <a:t>The Farm Workforce</a:t>
            </a:r>
          </a:p>
        </p:txBody>
      </p:sp>
      <p:sp>
        <p:nvSpPr>
          <p:cNvPr id="12291" name="Rectangle 3"/>
          <p:cNvSpPr>
            <a:spLocks noGrp="1" noChangeArrowheads="1"/>
          </p:cNvSpPr>
          <p:nvPr>
            <p:ph idx="1"/>
          </p:nvPr>
        </p:nvSpPr>
        <p:spPr>
          <a:xfrm>
            <a:off x="533400" y="2057400"/>
            <a:ext cx="7467600" cy="4114800"/>
          </a:xfrm>
        </p:spPr>
        <p:txBody>
          <a:bodyPr>
            <a:normAutofit/>
          </a:bodyPr>
          <a:lstStyle/>
          <a:p>
            <a:r>
              <a:rPr lang="en-US" sz="2400" b="1" dirty="0"/>
              <a:t>most rapidly aging workforce in U.S</a:t>
            </a:r>
            <a:r>
              <a:rPr lang="en-US" sz="2400" b="1" dirty="0" smtClean="0"/>
              <a:t>.</a:t>
            </a:r>
          </a:p>
          <a:p>
            <a:endParaRPr lang="en-US" sz="2400" b="1" dirty="0"/>
          </a:p>
          <a:p>
            <a:r>
              <a:rPr lang="en-US" sz="2400" b="1" dirty="0"/>
              <a:t>average age of all U.S. principal farm operators </a:t>
            </a:r>
            <a:r>
              <a:rPr lang="en-US" sz="2400" b="1" dirty="0" smtClean="0"/>
              <a:t>58.3; </a:t>
            </a:r>
            <a:r>
              <a:rPr lang="en-US" sz="2400" b="1" dirty="0"/>
              <a:t>average age of the U.S. workforce is </a:t>
            </a:r>
            <a:r>
              <a:rPr lang="en-US" sz="2400" b="1" dirty="0" smtClean="0"/>
              <a:t>42</a:t>
            </a:r>
            <a:endParaRPr lang="en-US" sz="2400" b="1" dirty="0"/>
          </a:p>
          <a:p>
            <a:r>
              <a:rPr lang="en-US" sz="2400" b="1" dirty="0"/>
              <a:t>not constrained by constructs typical to the labor force (no standard retirement age, performance evaluation criteria, or years of service</a:t>
            </a:r>
            <a:r>
              <a:rPr lang="en-US" sz="2400" b="1" dirty="0" smtClean="0"/>
              <a:t>)- no pension</a:t>
            </a:r>
          </a:p>
          <a:p>
            <a:pPr marL="114300" indent="0">
              <a:buNone/>
            </a:pPr>
            <a:endParaRPr lang="en-US" sz="2400" dirty="0" smtClean="0"/>
          </a:p>
          <a:p>
            <a:pPr marL="114300" indent="0">
              <a:buNone/>
            </a:pPr>
            <a:endParaRPr lang="en-US" sz="2400" dirty="0"/>
          </a:p>
          <a:p>
            <a:endParaRPr lang="en-US" dirty="0"/>
          </a:p>
        </p:txBody>
      </p:sp>
      <p:pic>
        <p:nvPicPr>
          <p:cNvPr id="6" name="Picture 5"/>
          <p:cNvPicPr>
            <a:picLocks noChangeAspect="1"/>
          </p:cNvPicPr>
          <p:nvPr/>
        </p:nvPicPr>
        <p:blipFill>
          <a:blip r:embed="rId3" cstate="print"/>
          <a:stretch>
            <a:fillRect/>
          </a:stretch>
        </p:blipFill>
        <p:spPr>
          <a:xfrm>
            <a:off x="6467061" y="457200"/>
            <a:ext cx="2540000" cy="19050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EA6FC7B0-E8FC-4122-B22E-1F7633523AD2}" type="slidenum">
              <a:rPr lang="en-US" smtClean="0"/>
              <a:t>6</a:t>
            </a:fld>
            <a:endParaRPr lang="en-US"/>
          </a:p>
        </p:txBody>
      </p:sp>
    </p:spTree>
    <p:extLst>
      <p:ext uri="{BB962C8B-B14F-4D97-AF65-F5344CB8AC3E}">
        <p14:creationId xmlns:p14="http://schemas.microsoft.com/office/powerpoint/2010/main" val="3446232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60672" cy="1344228"/>
          </a:xfrm>
        </p:spPr>
        <p:txBody>
          <a:bodyPr>
            <a:normAutofit/>
          </a:bodyPr>
          <a:lstStyle/>
          <a:p>
            <a:r>
              <a:rPr lang="en-US" dirty="0"/>
              <a:t>Off-Farm </a:t>
            </a:r>
            <a:r>
              <a:rPr lang="en-US" dirty="0" smtClean="0"/>
              <a:t>Work</a:t>
            </a:r>
            <a:br>
              <a:rPr lang="en-US" dirty="0" smtClean="0"/>
            </a:br>
            <a:r>
              <a:rPr lang="en-US" dirty="0" smtClean="0"/>
              <a:t>Mean </a:t>
            </a:r>
            <a:r>
              <a:rPr lang="en-US" dirty="0"/>
              <a:t>Hours and </a:t>
            </a:r>
            <a:r>
              <a:rPr lang="en-US" dirty="0" smtClean="0"/>
              <a:t>Weeks</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1162753483"/>
              </p:ext>
            </p:extLst>
          </p:nvPr>
        </p:nvGraphicFramePr>
        <p:xfrm>
          <a:off x="833059" y="1649028"/>
          <a:ext cx="7543801" cy="444697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447800" y="6211284"/>
            <a:ext cx="6619120" cy="369332"/>
          </a:xfrm>
          <a:prstGeom prst="rect">
            <a:avLst/>
          </a:prstGeom>
          <a:noFill/>
        </p:spPr>
        <p:txBody>
          <a:bodyPr wrap="none" rtlCol="0">
            <a:spAutoFit/>
          </a:bodyPr>
          <a:lstStyle/>
          <a:p>
            <a:r>
              <a:rPr lang="en-US" i="1" dirty="0" smtClean="0"/>
              <a:t>Source: Sustained Work Indicators of Older Farmers (Reed)</a:t>
            </a:r>
            <a:endParaRPr lang="en-US" i="1" dirty="0"/>
          </a:p>
        </p:txBody>
      </p:sp>
      <p:sp>
        <p:nvSpPr>
          <p:cNvPr id="6" name="Slide Number Placeholder 5"/>
          <p:cNvSpPr>
            <a:spLocks noGrp="1"/>
          </p:cNvSpPr>
          <p:nvPr>
            <p:ph type="sldNum" sz="quarter" idx="12"/>
          </p:nvPr>
        </p:nvSpPr>
        <p:spPr/>
        <p:txBody>
          <a:bodyPr/>
          <a:lstStyle/>
          <a:p>
            <a:fld id="{EA6FC7B0-E8FC-4122-B22E-1F7633523AD2}" type="slidenum">
              <a:rPr lang="en-US" smtClean="0"/>
              <a:t>7</a:t>
            </a:fld>
            <a:endParaRPr lang="en-US"/>
          </a:p>
        </p:txBody>
      </p:sp>
    </p:spTree>
    <p:extLst>
      <p:ext uri="{BB962C8B-B14F-4D97-AF65-F5344CB8AC3E}">
        <p14:creationId xmlns:p14="http://schemas.microsoft.com/office/powerpoint/2010/main" val="1589055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a:xfrm>
            <a:off x="244186" y="239385"/>
            <a:ext cx="5181600" cy="962232"/>
          </a:xfrm>
        </p:spPr>
        <p:txBody>
          <a:bodyPr/>
          <a:lstStyle/>
          <a:p>
            <a:pPr eaLnBrk="1" hangingPunct="1"/>
            <a:r>
              <a:rPr lang="en-US" b="1" dirty="0" smtClean="0"/>
              <a:t>Persistence</a:t>
            </a:r>
          </a:p>
        </p:txBody>
      </p:sp>
      <p:sp>
        <p:nvSpPr>
          <p:cNvPr id="28675" name="Rectangle 6"/>
          <p:cNvSpPr>
            <a:spLocks noGrp="1" noChangeArrowheads="1"/>
          </p:cNvSpPr>
          <p:nvPr>
            <p:ph type="body" idx="1"/>
          </p:nvPr>
        </p:nvSpPr>
        <p:spPr>
          <a:xfrm>
            <a:off x="527512" y="3110114"/>
            <a:ext cx="8229600" cy="2209800"/>
          </a:xfrm>
          <a:noFill/>
        </p:spPr>
        <p:txBody>
          <a:bodyPr>
            <a:normAutofit/>
          </a:bodyPr>
          <a:lstStyle/>
          <a:p>
            <a:pPr marL="0" indent="0">
              <a:lnSpc>
                <a:spcPct val="90000"/>
              </a:lnSpc>
              <a:spcBef>
                <a:spcPct val="0"/>
              </a:spcBef>
              <a:buClrTx/>
              <a:buFontTx/>
              <a:buNone/>
            </a:pPr>
            <a:r>
              <a:rPr lang="en-US" b="1" dirty="0" smtClean="0">
                <a:solidFill>
                  <a:schemeClr val="tx1">
                    <a:lumMod val="95000"/>
                    <a:lumOff val="5000"/>
                  </a:schemeClr>
                </a:solidFill>
                <a:latin typeface="+mn-lt"/>
              </a:rPr>
              <a:t>“</a:t>
            </a:r>
            <a:r>
              <a:rPr lang="en-US" b="1" i="1" dirty="0" smtClean="0">
                <a:solidFill>
                  <a:schemeClr val="tx1">
                    <a:lumMod val="95000"/>
                    <a:lumOff val="5000"/>
                  </a:schemeClr>
                </a:solidFill>
                <a:latin typeface="+mn-lt"/>
              </a:rPr>
              <a:t>My Doctor, after I cut my leg off, he said just to sell the farm and retire. I was so mad, I’m not going to sell what we worked so hard for! This is what I do. This is who I am, I’ll find a way to do it. I have to</a:t>
            </a:r>
            <a:r>
              <a:rPr lang="en-US" b="1" dirty="0" smtClean="0">
                <a:solidFill>
                  <a:schemeClr val="tx1">
                    <a:lumMod val="95000"/>
                    <a:lumOff val="5000"/>
                  </a:schemeClr>
                </a:solidFill>
                <a:latin typeface="+mn-lt"/>
              </a:rPr>
              <a:t>.”   </a:t>
            </a:r>
          </a:p>
          <a:p>
            <a:pPr marL="0" indent="0">
              <a:lnSpc>
                <a:spcPct val="90000"/>
              </a:lnSpc>
              <a:spcBef>
                <a:spcPct val="0"/>
              </a:spcBef>
              <a:buClrTx/>
              <a:buFontTx/>
              <a:buNone/>
            </a:pPr>
            <a:r>
              <a:rPr lang="en-US" b="1" dirty="0">
                <a:solidFill>
                  <a:schemeClr val="tx1">
                    <a:lumMod val="95000"/>
                    <a:lumOff val="5000"/>
                  </a:schemeClr>
                </a:solidFill>
              </a:rPr>
              <a:t>	</a:t>
            </a:r>
            <a:r>
              <a:rPr lang="en-US" b="1" dirty="0" smtClean="0">
                <a:solidFill>
                  <a:schemeClr val="tx1">
                    <a:lumMod val="95000"/>
                    <a:lumOff val="5000"/>
                  </a:schemeClr>
                </a:solidFill>
              </a:rPr>
              <a:t>	</a:t>
            </a:r>
            <a:r>
              <a:rPr lang="en-US" b="1" dirty="0" smtClean="0">
                <a:solidFill>
                  <a:schemeClr val="tx1">
                    <a:lumMod val="95000"/>
                    <a:lumOff val="5000"/>
                  </a:schemeClr>
                </a:solidFill>
                <a:latin typeface="+mn-lt"/>
              </a:rPr>
              <a:t>- DB, age 70, amputation at age 64  </a:t>
            </a:r>
          </a:p>
          <a:p>
            <a:pPr marL="0" indent="0">
              <a:lnSpc>
                <a:spcPct val="90000"/>
              </a:lnSpc>
              <a:spcBef>
                <a:spcPct val="0"/>
              </a:spcBef>
              <a:buClrTx/>
              <a:buFontTx/>
              <a:buNone/>
            </a:pPr>
            <a:r>
              <a:rPr lang="en-US" b="1" dirty="0">
                <a:solidFill>
                  <a:schemeClr val="tx1">
                    <a:lumMod val="95000"/>
                    <a:lumOff val="5000"/>
                  </a:schemeClr>
                </a:solidFill>
                <a:latin typeface="+mn-lt"/>
              </a:rPr>
              <a:t>		</a:t>
            </a:r>
            <a:r>
              <a:rPr lang="en-US" b="1" dirty="0" smtClean="0">
                <a:solidFill>
                  <a:schemeClr val="tx1">
                    <a:lumMod val="95000"/>
                    <a:lumOff val="5000"/>
                  </a:schemeClr>
                </a:solidFill>
                <a:latin typeface="+mn-lt"/>
              </a:rPr>
              <a:t>		    (now 77, still farming)             </a:t>
            </a:r>
          </a:p>
          <a:p>
            <a:pPr marL="0" indent="0">
              <a:lnSpc>
                <a:spcPct val="90000"/>
              </a:lnSpc>
              <a:spcBef>
                <a:spcPct val="0"/>
              </a:spcBef>
              <a:buClrTx/>
              <a:buFontTx/>
              <a:buNone/>
            </a:pPr>
            <a:endParaRPr lang="en-US" dirty="0"/>
          </a:p>
          <a:p>
            <a:pPr marL="0" indent="0">
              <a:lnSpc>
                <a:spcPct val="90000"/>
              </a:lnSpc>
              <a:spcBef>
                <a:spcPct val="0"/>
              </a:spcBef>
              <a:buClrTx/>
              <a:buFontTx/>
              <a:buNone/>
            </a:pPr>
            <a:endParaRPr lang="en-US" dirty="0" smtClean="0"/>
          </a:p>
        </p:txBody>
      </p:sp>
      <p:pic>
        <p:nvPicPr>
          <p:cNvPr id="28676" name="Picture 7" descr="Woman filling feed bucket"/>
          <p:cNvPicPr>
            <a:picLocks noChangeAspect="1" noChangeArrowheads="1"/>
          </p:cNvPicPr>
          <p:nvPr/>
        </p:nvPicPr>
        <p:blipFill>
          <a:blip r:embed="rId3" cstate="print">
            <a:lum bright="18000"/>
            <a:extLst>
              <a:ext uri="{28A0092B-C50C-407E-A947-70E740481C1C}">
                <a14:useLocalDpi xmlns:a14="http://schemas.microsoft.com/office/drawing/2010/main" val="0"/>
              </a:ext>
            </a:extLst>
          </a:blip>
          <a:srcRect/>
          <a:stretch>
            <a:fillRect/>
          </a:stretch>
        </p:blipFill>
        <p:spPr bwMode="auto">
          <a:xfrm>
            <a:off x="5791200" y="338677"/>
            <a:ext cx="2438400" cy="1725881"/>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a:xfrm>
            <a:off x="354330" y="5577840"/>
            <a:ext cx="8522624" cy="533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gn="ctr">
              <a:buFont typeface="Wingdings" pitchFamily="2" charset="2"/>
              <a:buNone/>
            </a:pPr>
            <a:r>
              <a:rPr lang="en-US" sz="2400" b="1" i="1" dirty="0" smtClean="0">
                <a:solidFill>
                  <a:schemeClr val="tx1">
                    <a:lumMod val="95000"/>
                    <a:lumOff val="5000"/>
                  </a:schemeClr>
                </a:solidFill>
              </a:rPr>
              <a:t>“It’s in the blood. We’ve always liked it. It’s part of who we are.”</a:t>
            </a:r>
          </a:p>
        </p:txBody>
      </p:sp>
      <p:pic>
        <p:nvPicPr>
          <p:cNvPr id="7170" name="Picture 2" descr="C:\Users\dtclau2\Desktop\Documents\Pictures\ATV Study\P10009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348509"/>
            <a:ext cx="2032000" cy="1524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7171" name="Picture 3" descr="C:\Users\dtclau2\Desktop\Documents\Pictures\ATV Study\P100099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559" t="19144" r="16696"/>
          <a:stretch/>
        </p:blipFill>
        <p:spPr bwMode="auto">
          <a:xfrm>
            <a:off x="2971800" y="1121872"/>
            <a:ext cx="2106181" cy="188537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1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85220"/>
          </a:xfrm>
        </p:spPr>
        <p:txBody>
          <a:bodyPr/>
          <a:lstStyle/>
          <a:p>
            <a:r>
              <a:rPr lang="en-US" b="1" dirty="0" smtClean="0"/>
              <a:t>Injuries and Aging</a:t>
            </a:r>
            <a:endParaRPr lang="en-US" b="1" dirty="0"/>
          </a:p>
        </p:txBody>
      </p:sp>
      <p:sp>
        <p:nvSpPr>
          <p:cNvPr id="3" name="Content Placeholder 2"/>
          <p:cNvSpPr>
            <a:spLocks noGrp="1"/>
          </p:cNvSpPr>
          <p:nvPr>
            <p:ph idx="1"/>
          </p:nvPr>
        </p:nvSpPr>
        <p:spPr>
          <a:xfrm>
            <a:off x="152400" y="1676400"/>
            <a:ext cx="8839200" cy="3657600"/>
          </a:xfrm>
        </p:spPr>
        <p:txBody>
          <a:bodyPr>
            <a:normAutofit fontScale="92500"/>
          </a:bodyPr>
          <a:lstStyle/>
          <a:p>
            <a:pPr lvl="0"/>
            <a:r>
              <a:rPr lang="en-US" sz="3200" b="1" dirty="0" smtClean="0">
                <a:solidFill>
                  <a:schemeClr val="tx1">
                    <a:lumMod val="75000"/>
                    <a:lumOff val="25000"/>
                  </a:schemeClr>
                </a:solidFill>
              </a:rPr>
              <a:t>Injury </a:t>
            </a:r>
            <a:r>
              <a:rPr lang="en-US" sz="3200" b="1" dirty="0">
                <a:solidFill>
                  <a:schemeClr val="tx1">
                    <a:lumMod val="75000"/>
                    <a:lumOff val="25000"/>
                  </a:schemeClr>
                </a:solidFill>
              </a:rPr>
              <a:t>rate of farmers 3 times higher than other </a:t>
            </a:r>
            <a:r>
              <a:rPr lang="en-US" sz="3200" b="1" dirty="0" smtClean="0">
                <a:solidFill>
                  <a:schemeClr val="tx1">
                    <a:lumMod val="75000"/>
                    <a:lumOff val="25000"/>
                  </a:schemeClr>
                </a:solidFill>
              </a:rPr>
              <a:t>occupations</a:t>
            </a:r>
          </a:p>
          <a:p>
            <a:pPr lvl="0"/>
            <a:r>
              <a:rPr lang="en-US" sz="3200" b="1" dirty="0" smtClean="0">
                <a:solidFill>
                  <a:schemeClr val="tx1">
                    <a:lumMod val="75000"/>
                    <a:lumOff val="25000"/>
                  </a:schemeClr>
                </a:solidFill>
              </a:rPr>
              <a:t>Older farmers have less non-fatal injuries than younger </a:t>
            </a:r>
            <a:endParaRPr lang="en-US" sz="3200" b="1" dirty="0">
              <a:solidFill>
                <a:schemeClr val="tx1">
                  <a:lumMod val="75000"/>
                  <a:lumOff val="25000"/>
                </a:schemeClr>
              </a:solidFill>
            </a:endParaRPr>
          </a:p>
          <a:p>
            <a:r>
              <a:rPr lang="en-US" sz="3200" b="1" dirty="0" smtClean="0">
                <a:solidFill>
                  <a:schemeClr val="tx1">
                    <a:lumMod val="75000"/>
                    <a:lumOff val="25000"/>
                  </a:schemeClr>
                </a:solidFill>
              </a:rPr>
              <a:t>Fatality </a:t>
            </a:r>
            <a:r>
              <a:rPr lang="en-US" sz="3200" b="1" dirty="0">
                <a:solidFill>
                  <a:schemeClr val="tx1">
                    <a:lumMod val="75000"/>
                    <a:lumOff val="25000"/>
                  </a:schemeClr>
                </a:solidFill>
              </a:rPr>
              <a:t>rate is 2.6 times greater than for younger farmers</a:t>
            </a:r>
          </a:p>
          <a:p>
            <a:r>
              <a:rPr lang="en-US" sz="3200" b="1" dirty="0">
                <a:solidFill>
                  <a:schemeClr val="tx1">
                    <a:lumMod val="75000"/>
                    <a:lumOff val="25000"/>
                  </a:schemeClr>
                </a:solidFill>
                <a:ea typeface="Palatino"/>
                <a:cs typeface="Palatino"/>
              </a:rPr>
              <a:t>Older farmers more likely to require hospitalization with a longer length of stay</a:t>
            </a:r>
            <a:endParaRPr lang="en-US" sz="3200" b="1" dirty="0">
              <a:solidFill>
                <a:schemeClr val="tx1">
                  <a:lumMod val="75000"/>
                  <a:lumOff val="25000"/>
                </a:schemeClr>
              </a:solidFill>
            </a:endParaRPr>
          </a:p>
          <a:p>
            <a:endParaRPr lang="en-US" sz="3600" b="1" dirty="0" smtClean="0"/>
          </a:p>
          <a:p>
            <a:endParaRPr lang="en-US" dirty="0" smtClean="0"/>
          </a:p>
          <a:p>
            <a:endParaRPr lang="en-US" dirty="0"/>
          </a:p>
        </p:txBody>
      </p:sp>
      <p:pic>
        <p:nvPicPr>
          <p:cNvPr id="4" name="Picture 2" descr="C:\Users\dtclau2\Desktop\Documents\My Files\Logos and Maps\College of Nursing PMS 2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6248400"/>
            <a:ext cx="707730" cy="4651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3400" y="5486400"/>
            <a:ext cx="7772400" cy="523220"/>
          </a:xfrm>
          <a:prstGeom prst="rect">
            <a:avLst/>
          </a:prstGeom>
        </p:spPr>
        <p:txBody>
          <a:bodyPr wrap="square">
            <a:spAutoFit/>
          </a:bodyPr>
          <a:lstStyle/>
          <a:p>
            <a:r>
              <a:rPr lang="en-US" sz="1400" dirty="0">
                <a:latin typeface="+mj-lt"/>
              </a:rPr>
              <a:t>Myers, J. R., Layne, L. A., &amp; Marsh, S. M. (2009). Injuries and fatalities to US farmers and farm workers 55 years and older. </a:t>
            </a:r>
            <a:r>
              <a:rPr lang="en-US" sz="1400" i="1" dirty="0">
                <a:latin typeface="+mj-lt"/>
              </a:rPr>
              <a:t>American journal of industrial medicine</a:t>
            </a:r>
            <a:r>
              <a:rPr lang="en-US" sz="1400" dirty="0">
                <a:latin typeface="+mj-lt"/>
              </a:rPr>
              <a:t>, </a:t>
            </a:r>
            <a:r>
              <a:rPr lang="en-US" sz="1400" i="1" dirty="0">
                <a:latin typeface="+mj-lt"/>
              </a:rPr>
              <a:t>52</a:t>
            </a:r>
            <a:r>
              <a:rPr lang="en-US" sz="1400" dirty="0">
                <a:latin typeface="+mj-lt"/>
              </a:rPr>
              <a:t>(3), 185-194.</a:t>
            </a:r>
          </a:p>
        </p:txBody>
      </p:sp>
    </p:spTree>
    <p:extLst>
      <p:ext uri="{BB962C8B-B14F-4D97-AF65-F5344CB8AC3E}">
        <p14:creationId xmlns:p14="http://schemas.microsoft.com/office/powerpoint/2010/main" val="288882519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435&quot;/&gt;&lt;/object&gt;&lt;object type=&quot;3&quot; unique_id=&quot;10005&quot;&gt;&lt;property id=&quot;20148&quot; value=&quot;5&quot;/&gt;&lt;property id=&quot;20300&quot; value=&quot;Slide 2&quot;/&gt;&lt;property id=&quot;20307&quot; value=&quot;584&quot;/&gt;&lt;/object&gt;&lt;object type=&quot;3&quot; unique_id=&quot;10006&quot;&gt;&lt;property id=&quot;20148&quot; value=&quot;5&quot;/&gt;&lt;property id=&quot;20300&quot; value=&quot;Slide 3&quot;/&gt;&lt;property id=&quot;20307&quot; value=&quot;502&quot;/&gt;&lt;/object&gt;&lt;object type=&quot;3&quot; unique_id=&quot;10038&quot;&gt;&lt;property id=&quot;20148&quot; value=&quot;5&quot;/&gt;&lt;property id=&quot;20300&quot; value=&quot;Slide 29&quot;/&gt;&lt;property id=&quot;20307&quot; value=&quot;585&quot;/&gt;&lt;/object&gt;&lt;object type=&quot;3&quot; unique_id=&quot;10408&quot;&gt;&lt;property id=&quot;20148&quot; value=&quot;5&quot;/&gt;&lt;property id=&quot;20300&quot; value=&quot;Slide 4&quot;/&gt;&lt;property id=&quot;20307&quot; value=&quot;655&quot;/&gt;&lt;/object&gt;&lt;object type=&quot;3&quot; unique_id=&quot;10576&quot;&gt;&lt;property id=&quot;20148&quot; value=&quot;5&quot;/&gt;&lt;property id=&quot;20300&quot; value=&quot;Slide 6&quot;/&gt;&lt;property id=&quot;20307&quot; value=&quot;656&quot;/&gt;&lt;/object&gt;&lt;object type=&quot;3&quot; unique_id=&quot;11994&quot;&gt;&lt;property id=&quot;20148&quot; value=&quot;5&quot;/&gt;&lt;property id=&quot;20300&quot; value=&quot;Slide 21&quot;/&gt;&lt;property id=&quot;20307&quot; value=&quot;670&quot;/&gt;&lt;/object&gt;&lt;object type=&quot;3&quot; unique_id=&quot;13173&quot;&gt;&lt;property id=&quot;20148&quot; value=&quot;5&quot;/&gt;&lt;property id=&quot;20300&quot; value=&quot;Slide 7&quot;/&gt;&lt;property id=&quot;20307&quot; value=&quot;713&quot;/&gt;&lt;/object&gt;&lt;object type=&quot;3&quot; unique_id=&quot;13174&quot;&gt;&lt;property id=&quot;20148&quot; value=&quot;5&quot;/&gt;&lt;property id=&quot;20300&quot; value=&quot;Slide 5&quot;/&gt;&lt;property id=&quot;20307&quot; value=&quot;695&quot;/&gt;&lt;/object&gt;&lt;object type=&quot;3&quot; unique_id=&quot;13190&quot;&gt;&lt;property id=&quot;20148&quot; value=&quot;5&quot;/&gt;&lt;property id=&quot;20300&quot; value=&quot;Slide 30&quot;/&gt;&lt;property id=&quot;20307&quot; value=&quot;694&quot;/&gt;&lt;/object&gt;&lt;object type=&quot;3&quot; unique_id=&quot;13966&quot;&gt;&lt;property id=&quot;20148&quot; value=&quot;5&quot;/&gt;&lt;property id=&quot;20300&quot; value=&quot;Slide 28&quot;/&gt;&lt;property id=&quot;20307&quot; value=&quot;744&quot;/&gt;&lt;/object&gt;&lt;object type=&quot;3&quot; unique_id=&quot;14196&quot;&gt;&lt;property id=&quot;20148&quot; value=&quot;5&quot;/&gt;&lt;property id=&quot;20300&quot; value=&quot;Slide 16&quot;/&gt;&lt;property id=&quot;20307&quot; value=&quot;750&quot;/&gt;&lt;/object&gt;&lt;object type=&quot;3&quot; unique_id=&quot;14482&quot;&gt;&lt;property id=&quot;20148&quot; value=&quot;5&quot;/&gt;&lt;property id=&quot;20300&quot; value=&quot;Slide 17&quot;/&gt;&lt;property id=&quot;20307&quot; value=&quot;751&quot;/&gt;&lt;/object&gt;&lt;object type=&quot;3&quot; unique_id=&quot;14483&quot;&gt;&lt;property id=&quot;20148&quot; value=&quot;5&quot;/&gt;&lt;property id=&quot;20300&quot; value=&quot;Slide 8 - &amp;quot;Virginia Beginning Farmer &amp;amp; Rancher Coalition Advisory Group &amp;quot;&quot;/&gt;&lt;property id=&quot;20307&quot; value=&quot;755&quot;/&gt;&lt;/object&gt;&lt;object type=&quot;3&quot; unique_id=&quot;14490&quot;&gt;&lt;property id=&quot;20148&quot; value=&quot;5&quot;/&gt;&lt;property id=&quot;20300&quot; value=&quot;Slide 20&quot;/&gt;&lt;property id=&quot;20307&quot; value=&quot;762&quot;/&gt;&lt;/object&gt;&lt;object type=&quot;3&quot; unique_id=&quot;14491&quot;&gt;&lt;property id=&quot;20148&quot; value=&quot;5&quot;/&gt;&lt;property id=&quot;20300&quot; value=&quot;Slide 27 - &amp;quot;Critical Issue Action Teams&amp;quot;&quot;/&gt;&lt;property id=&quot;20307&quot; value=&quot;763&quot;/&gt;&lt;/object&gt;&lt;object type=&quot;3&quot; unique_id=&quot;14492&quot;&gt;&lt;property id=&quot;20148&quot; value=&quot;5&quot;/&gt;&lt;property id=&quot;20300&quot; value=&quot;Slide 18&quot;/&gt;&lt;property id=&quot;20307&quot; value=&quot;752&quot;/&gt;&lt;/object&gt;&lt;object type=&quot;3&quot; unique_id=&quot;14638&quot;&gt;&lt;property id=&quot;20148&quot; value=&quot;5&quot;/&gt;&lt;property id=&quot;20300&quot; value=&quot;Slide 19 - &amp;quot;Mini-grant Initiative Update&amp;quot;&quot;/&gt;&lt;property id=&quot;20307&quot; value=&quot;766&quot;/&gt;&lt;/object&gt;&lt;object type=&quot;3&quot; unique_id=&quot;14639&quot;&gt;&lt;property id=&quot;20148&quot; value=&quot;5&quot;/&gt;&lt;property id=&quot;20300&quot; value=&quot;Slide 22 - &amp;quot;Whole Farm Planning Program Evaluation Snapshot&amp;quot;&quot;/&gt;&lt;property id=&quot;20307&quot; value=&quot;767&quot;/&gt;&lt;/object&gt;&lt;object type=&quot;3&quot; unique_id=&quot;14640&quot;&gt;&lt;property id=&quot;20148&quot; value=&quot;5&quot;/&gt;&lt;property id=&quot;20300&quot; value=&quot;Slide 23 - &amp;quot;Mini-grant Program Evaluation Snapshot &amp;quot;&quot;/&gt;&lt;property id=&quot;20307&quot; value=&quot;768&quot;/&gt;&lt;/object&gt;&lt;object type=&quot;3&quot; unique_id=&quot;14699&quot;&gt;&lt;property id=&quot;20148&quot; value=&quot;5&quot;/&gt;&lt;property id=&quot;20300&quot; value=&quot;Slide 9 - &amp;quot;Who is the Advisory Group?&amp;quot;&quot;/&gt;&lt;property id=&quot;20307&quot; value=&quot;769&quot;/&gt;&lt;/object&gt;&lt;object type=&quot;3&quot; unique_id=&quot;14700&quot;&gt;&lt;property id=&quot;20148&quot; value=&quot;5&quot;/&gt;&lt;property id=&quot;20300&quot; value=&quot;Slide 10 - &amp;quot;What does the Advisory Group Do?&amp;quot;&quot;/&gt;&lt;property id=&quot;20307&quot; value=&quot;770&quot;/&gt;&lt;/object&gt;&lt;object type=&quot;3&quot; unique_id=&quot;14701&quot;&gt;&lt;property id=&quot;20148&quot; value=&quot;5&quot;/&gt;&lt;property id=&quot;20300&quot; value=&quot;Slide 11 - &amp;quot;What does the Advisory Group Do?&amp;quot;&quot;/&gt;&lt;property id=&quot;20307&quot; value=&quot;771&quot;/&gt;&lt;/object&gt;&lt;object type=&quot;3&quot; unique_id=&quot;14702&quot;&gt;&lt;property id=&quot;20148&quot; value=&quot;5&quot;/&gt;&lt;property id=&quot;20300&quot; value=&quot;Slide 12 - &amp;quot;This Past Year:&amp;quot;&quot;/&gt;&lt;property id=&quot;20307&quot; value=&quot;772&quot;/&gt;&lt;/object&gt;&lt;object type=&quot;3&quot; unique_id=&quot;14703&quot;&gt;&lt;property id=&quot;20148&quot; value=&quot;5&quot;/&gt;&lt;property id=&quot;20300&quot; value=&quot;Slide 13 - &amp;quot;This Past Year:&amp;quot;&quot;/&gt;&lt;property id=&quot;20307&quot; value=&quot;773&quot;/&gt;&lt;/object&gt;&lt;object type=&quot;3&quot; unique_id=&quot;14704&quot;&gt;&lt;property id=&quot;20148&quot; value=&quot;5&quot;/&gt;&lt;property id=&quot;20300&quot; value=&quot;Slide 14 - &amp;quot;Thank You!  Questions?&amp;quot;&quot;/&gt;&lt;property id=&quot;20307&quot; value=&quot;774&quot;/&gt;&lt;/object&gt;&lt;object type=&quot;3&quot; unique_id=&quot;14705&quot;&gt;&lt;property id=&quot;20148&quot; value=&quot;5&quot;/&gt;&lt;property id=&quot;20300&quot; value=&quot;Slide 24 - &amp;quot;Making Connections &amp;amp; Innovating Strategies&amp;quot;&quot;/&gt;&lt;property id=&quot;20307&quot; value=&quot;776&quot;/&gt;&lt;/object&gt;&lt;object type=&quot;3&quot; unique_id=&quot;14706&quot;&gt;&lt;property id=&quot;20148&quot; value=&quot;5&quot;/&gt;&lt;property id=&quot;20300&quot; value=&quot;Slide 26 - &amp;quot;Strategic Trainings in Critical Areas for/with Targeted Stakeholder Groups &amp;#x0D;&amp;#x0A;(Critical Issue Action Teams)&amp;quot;&quot;/&gt;&lt;property id=&quot;20307&quot; value=&quot;775&quot;/&gt;&lt;/object&gt;&lt;object type=&quot;3&quot; unique_id=&quot;14841&quot;&gt;&lt;property id=&quot;20148&quot; value=&quot;5&quot;/&gt;&lt;property id=&quot;20300&quot; value=&quot;Slide 25 - &amp;quot;Making Connections &amp;amp; Innovating Strategies&amp;quot;&quot;/&gt;&lt;property id=&quot;20307&quot; value=&quot;777&quot;/&gt;&lt;/object&gt;&lt;object type=&quot;3&quot; unique_id=&quot;14873&quot;&gt;&lt;property id=&quot;20148&quot; value=&quot;5&quot;/&gt;&lt;property id=&quot;20300&quot; value=&quot;Slide 15 - &amp;quot;Call for nominations! &amp;#x0D;&amp;#x0A;&amp;#x0D;&amp;#x0A;2 positions &amp;quot;&quot;/&gt;&lt;property id=&quot;20307&quot; value=&quot;778&quot;/&gt;&lt;/object&gt;&lt;/object&gt;&lt;/object&gt;&lt;/database&gt;"/>
  <p:tag name="SECTOMILLISECCONVERTED" val="1"/>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Training presentation- General</Template>
  <TotalTime>0</TotalTime>
  <Words>4142</Words>
  <Application>Microsoft Office PowerPoint</Application>
  <PresentationFormat>On-screen Show (4:3)</PresentationFormat>
  <Paragraphs>534</Paragraphs>
  <Slides>53</Slides>
  <Notes>36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53</vt:i4>
      </vt:variant>
    </vt:vector>
  </HeadingPairs>
  <TitlesOfParts>
    <vt:vector size="67" baseType="lpstr">
      <vt:lpstr>Arial</vt:lpstr>
      <vt:lpstr>Arial Rounded MT Bold</vt:lpstr>
      <vt:lpstr>Bookman Old Style</vt:lpstr>
      <vt:lpstr>Calibri</vt:lpstr>
      <vt:lpstr>Calibri Light</vt:lpstr>
      <vt:lpstr>Chiller</vt:lpstr>
      <vt:lpstr>Corbel</vt:lpstr>
      <vt:lpstr>Georgia</vt:lpstr>
      <vt:lpstr>Oswald</vt:lpstr>
      <vt:lpstr>Palatino</vt:lpstr>
      <vt:lpstr>Times New Roman</vt:lpstr>
      <vt:lpstr>Verdana</vt:lpstr>
      <vt:lpstr>Wingdings</vt:lpstr>
      <vt:lpstr>Retrospect</vt:lpstr>
      <vt:lpstr>PowerPoint Presentation</vt:lpstr>
      <vt:lpstr>PowerPoint Presentation</vt:lpstr>
      <vt:lpstr>Protecting your health and safety as the years go by: </vt:lpstr>
      <vt:lpstr>PowerPoint Presentation</vt:lpstr>
      <vt:lpstr>Objectives</vt:lpstr>
      <vt:lpstr>The Farm Workforce</vt:lpstr>
      <vt:lpstr>Off-Farm Work Mean Hours and Weeks</vt:lpstr>
      <vt:lpstr>Persistence</vt:lpstr>
      <vt:lpstr>Injuries and Aging</vt:lpstr>
      <vt:lpstr>Ag Injuries Among KY Older Farmers (N=998)</vt:lpstr>
      <vt:lpstr>Perceived Farm Work Hazards to the Older Farmer</vt:lpstr>
      <vt:lpstr>What happens as we age AKA: “the groan”</vt:lpstr>
      <vt:lpstr>Leading Health Conditions Reported by Older Farmers (n=1,423)</vt:lpstr>
      <vt:lpstr>Top 5 health conditions of older farmers by age group</vt:lpstr>
      <vt:lpstr>Injury Rates Associated with Chronic Health Conditions</vt:lpstr>
      <vt:lpstr>Injury Rates and Chronic Health Conditions</vt:lpstr>
      <vt:lpstr>As age advances …</vt:lpstr>
      <vt:lpstr>Condition interference with work </vt:lpstr>
      <vt:lpstr>Farm Work Satisfaction</vt:lpstr>
      <vt:lpstr>Perspectives on Health Status</vt:lpstr>
      <vt:lpstr>PowerPoint Presentation</vt:lpstr>
      <vt:lpstr>Occupational hazards</vt:lpstr>
      <vt:lpstr>Older Farmers at risk </vt:lpstr>
      <vt:lpstr>Physiologic Considerations for Older Workers </vt:lpstr>
      <vt:lpstr>Farming and Health History</vt:lpstr>
      <vt:lpstr>Tell your provider</vt:lpstr>
      <vt:lpstr>Strategies </vt:lpstr>
      <vt:lpstr>PowerPoint Presentation</vt:lpstr>
      <vt:lpstr>What medications are you taking?</vt:lpstr>
      <vt:lpstr>Assessing Physical Risk</vt:lpstr>
      <vt:lpstr>Older Farmers at risk </vt:lpstr>
      <vt:lpstr>Types of Adaptations  (the farmers)</vt:lpstr>
      <vt:lpstr>Types of Adaptations  (the farmers)</vt:lpstr>
      <vt:lpstr>Types of Adaptations (family members)</vt:lpstr>
      <vt:lpstr>Types of Adaptations (family members)</vt:lpstr>
      <vt:lpstr>Arthritis resources</vt:lpstr>
      <vt:lpstr>Lessen the load Lighten the shock</vt:lpstr>
      <vt:lpstr>Lessen the load</vt:lpstr>
      <vt:lpstr>Balance Tests You Can Do at Home</vt:lpstr>
      <vt:lpstr>Reaction Time Tests</vt:lpstr>
      <vt:lpstr>WORK AND ITS MEANING</vt:lpstr>
      <vt:lpstr>Farmers and Depression</vt:lpstr>
      <vt:lpstr>Suicide rates by age groups</vt:lpstr>
      <vt:lpstr>   Loss of Family Member</vt:lpstr>
      <vt:lpstr>PowerPoint Presentation</vt:lpstr>
      <vt:lpstr>PowerPoint Presentation</vt:lpstr>
      <vt:lpstr>Physiologic factors that increase stress </vt:lpstr>
      <vt:lpstr>PowerPoint Presentation</vt:lpstr>
      <vt:lpstr>So, how did the conversation go with your Dad about him giving up the keys to the tractor?  “It was the hardest thing I ever had to do.”</vt:lpstr>
      <vt:lpstr>Agri-safe</vt:lpstr>
      <vt:lpstr>AgrAbility </vt:lpstr>
      <vt:lpstr>PowerPoint Presentation</vt:lpstr>
      <vt:lpstr>NURSE-AP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Local Foods? The Community Benefits and Economic Impacts</dc:title>
  <dc:creator/>
  <cp:lastModifiedBy/>
  <cp:revision>8</cp:revision>
  <dcterms:created xsi:type="dcterms:W3CDTF">2010-02-26T20:10:33Z</dcterms:created>
  <dcterms:modified xsi:type="dcterms:W3CDTF">2019-11-18T12:44:08Z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TC100822951033</vt:lpwstr>
  </property>
</Properties>
</file>